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7" r:id="rId5"/>
    <p:sldId id="388" r:id="rId6"/>
    <p:sldId id="362" r:id="rId7"/>
    <p:sldId id="359" r:id="rId8"/>
    <p:sldId id="419" r:id="rId9"/>
    <p:sldId id="410" r:id="rId10"/>
    <p:sldId id="425" r:id="rId11"/>
    <p:sldId id="437" r:id="rId12"/>
    <p:sldId id="427" r:id="rId13"/>
    <p:sldId id="321" r:id="rId14"/>
    <p:sldId id="322" r:id="rId15"/>
    <p:sldId id="439" r:id="rId16"/>
    <p:sldId id="438" r:id="rId17"/>
    <p:sldId id="428" r:id="rId18"/>
    <p:sldId id="429" r:id="rId19"/>
    <p:sldId id="394" r:id="rId20"/>
    <p:sldId id="426" r:id="rId21"/>
    <p:sldId id="395" r:id="rId22"/>
    <p:sldId id="397" r:id="rId23"/>
    <p:sldId id="398" r:id="rId24"/>
    <p:sldId id="396" r:id="rId25"/>
    <p:sldId id="432" r:id="rId26"/>
    <p:sldId id="424" r:id="rId27"/>
    <p:sldId id="431" r:id="rId28"/>
    <p:sldId id="434" r:id="rId29"/>
    <p:sldId id="435" r:id="rId30"/>
    <p:sldId id="433" r:id="rId31"/>
    <p:sldId id="436" r:id="rId32"/>
    <p:sldId id="414" r:id="rId33"/>
    <p:sldId id="440" r:id="rId34"/>
    <p:sldId id="441" r:id="rId35"/>
    <p:sldId id="442" r:id="rId36"/>
    <p:sldId id="404" r:id="rId37"/>
    <p:sldId id="405" r:id="rId38"/>
    <p:sldId id="334" r:id="rId39"/>
    <p:sldId id="316" r:id="rId40"/>
  </p:sldIdLst>
  <p:sldSz cx="12192000" cy="6858000"/>
  <p:notesSz cx="6858000" cy="116205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letusosa" id="{B3E019E4-7172-B24B-BEC5-8F3A464863B8}">
          <p14:sldIdLst>
            <p14:sldId id="257"/>
            <p14:sldId id="388"/>
            <p14:sldId id="362"/>
            <p14:sldId id="359"/>
            <p14:sldId id="419"/>
            <p14:sldId id="410"/>
            <p14:sldId id="425"/>
            <p14:sldId id="437"/>
            <p14:sldId id="427"/>
            <p14:sldId id="321"/>
            <p14:sldId id="322"/>
            <p14:sldId id="439"/>
            <p14:sldId id="438"/>
            <p14:sldId id="428"/>
            <p14:sldId id="429"/>
            <p14:sldId id="394"/>
            <p14:sldId id="426"/>
            <p14:sldId id="395"/>
            <p14:sldId id="397"/>
            <p14:sldId id="398"/>
            <p14:sldId id="396"/>
            <p14:sldId id="432"/>
            <p14:sldId id="424"/>
            <p14:sldId id="431"/>
            <p14:sldId id="434"/>
            <p14:sldId id="435"/>
            <p14:sldId id="433"/>
            <p14:sldId id="436"/>
            <p14:sldId id="414"/>
            <p14:sldId id="440"/>
            <p14:sldId id="441"/>
            <p14:sldId id="442"/>
            <p14:sldId id="404"/>
            <p14:sldId id="405"/>
            <p14:sldId id="334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2" autoAdjust="0"/>
    <p:restoredTop sz="94623"/>
  </p:normalViewPr>
  <p:slideViewPr>
    <p:cSldViewPr snapToGrid="0">
      <p:cViewPr varScale="1">
        <p:scale>
          <a:sx n="63" d="100"/>
          <a:sy n="63" d="100"/>
        </p:scale>
        <p:origin x="98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>
            <a:extLst>
              <a:ext uri="{FF2B5EF4-FFF2-40B4-BE49-F238E27FC236}">
                <a16:creationId xmlns:a16="http://schemas.microsoft.com/office/drawing/2014/main" id="{B339BF2D-6ADD-6642-BD8F-9AA139A16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9546765A-AC34-E441-A243-1240FB59F3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63E84-7AF4-FD4D-AF19-0549193D11AF}" type="datetimeFigureOut">
              <a:rPr lang="fi-FI" smtClean="0"/>
              <a:t>27.9.2021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3C5E6EAD-45AF-2A46-A091-CF1592AA5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9A4E491-751F-4944-905D-8964AF7F5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235E7-FC2C-B446-B105-9AECB7EC0BD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444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9046F-E8EB-0C47-86C7-1FD69868CBF9}" type="datetimeFigureOut">
              <a:rPr lang="fi-FI" smtClean="0"/>
              <a:t>27.9.2021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44212-3F84-8F44-8983-D695A965B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4687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CDE12-4011-D747-AC20-A952175721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06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CDE12-4011-D747-AC20-A952175721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youtu.be/PpFawdT8CDE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- Always the 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kasvi, lehti, saniainen, vihreä&#10;&#10;Kuvaus luotu automaattisesti">
            <a:extLst>
              <a:ext uri="{FF2B5EF4-FFF2-40B4-BE49-F238E27FC236}">
                <a16:creationId xmlns:a16="http://schemas.microsoft.com/office/drawing/2014/main" id="{EE478EF1-487A-BA45-8AA0-A72000AF34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2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rategy - 4.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3343D-5185-4D45-A3D6-9E3C95A14E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3" name="Kolmio 2">
            <a:hlinkClick r:id="rId4"/>
            <a:extLst>
              <a:ext uri="{FF2B5EF4-FFF2-40B4-BE49-F238E27FC236}">
                <a16:creationId xmlns:a16="http://schemas.microsoft.com/office/drawing/2014/main" id="{3989AE8B-8D6C-7141-AD79-D8464E456E22}"/>
              </a:ext>
            </a:extLst>
          </p:cNvPr>
          <p:cNvSpPr/>
          <p:nvPr userDrawn="1"/>
        </p:nvSpPr>
        <p:spPr>
          <a:xfrm rot="5400000">
            <a:off x="5737609" y="2612575"/>
            <a:ext cx="1077599" cy="1117794"/>
          </a:xfrm>
          <a:prstGeom prst="triangle">
            <a:avLst/>
          </a:prstGeom>
          <a:solidFill>
            <a:schemeClr val="accent1">
              <a:alpha val="0"/>
            </a:schemeClr>
          </a:solidFill>
          <a:ln w="603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riangle 5">
            <a:hlinkClick r:id="rId4"/>
            <a:extLst>
              <a:ext uri="{FF2B5EF4-FFF2-40B4-BE49-F238E27FC236}">
                <a16:creationId xmlns:a16="http://schemas.microsoft.com/office/drawing/2014/main" id="{1B943E4B-4580-644A-928E-75FDE84E85A5}"/>
              </a:ext>
            </a:extLst>
          </p:cNvPr>
          <p:cNvSpPr/>
          <p:nvPr userDrawn="1"/>
        </p:nvSpPr>
        <p:spPr>
          <a:xfrm rot="5400000">
            <a:off x="5751979" y="2605368"/>
            <a:ext cx="1092573" cy="1146361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2623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 of the Cu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77E1C3E8-BDE9-6A49-85BA-550376CCB48B}"/>
              </a:ext>
            </a:extLst>
          </p:cNvPr>
          <p:cNvSpPr txBox="1"/>
          <p:nvPr userDrawn="1"/>
        </p:nvSpPr>
        <p:spPr>
          <a:xfrm>
            <a:off x="1002241" y="2639367"/>
            <a:ext cx="4899026" cy="253394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fi-FI" sz="1500" baseline="0"/>
              <a:t>The LUT community shares a certain attitude and state of mind. We do things differently. We look at things from unexpected perspectives, we question, and we search for solutions. We fight for a better world.</a:t>
            </a:r>
          </a:p>
          <a:p>
            <a:endParaRPr lang="fi-FI" sz="1500" baseline="0"/>
          </a:p>
          <a:p>
            <a:r>
              <a:rPr lang="fi-FI" sz="1500" baseline="0"/>
              <a:t>We are a community where curious people inspire curious people. Without curiosity, we cannot</a:t>
            </a:r>
            <a:br>
              <a:rPr lang="fi-FI" sz="1500" baseline="0"/>
            </a:br>
            <a:r>
              <a:rPr lang="fi-FI" sz="1500" baseline="0"/>
              <a:t>change the world.</a:t>
            </a:r>
          </a:p>
          <a:p>
            <a:endParaRPr lang="fi-FI" sz="1500" baseline="0"/>
          </a:p>
          <a:p>
            <a:r>
              <a:rPr lang="fi-FI" sz="1500" baseline="0"/>
              <a:t>Our campuses are located in Lappeenranta and Lahti, but our state of mind can be achieved anywhere.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7DF7B16A-03B3-E445-AA1F-466F746603EA}"/>
              </a:ext>
            </a:extLst>
          </p:cNvPr>
          <p:cNvSpPr/>
          <p:nvPr userDrawn="1"/>
        </p:nvSpPr>
        <p:spPr>
          <a:xfrm>
            <a:off x="1002242" y="1684687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863DA70-171B-AD44-8F01-037CDB884300}"/>
              </a:ext>
            </a:extLst>
          </p:cNvPr>
          <p:cNvSpPr txBox="1"/>
          <p:nvPr userDrawn="1"/>
        </p:nvSpPr>
        <p:spPr>
          <a:xfrm>
            <a:off x="880098" y="1836140"/>
            <a:ext cx="554510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500" b="1" i="0">
                <a:latin typeface="Arial" panose="020B0604020202020204" pitchFamily="34" charset="0"/>
                <a:cs typeface="Arial" panose="020B0604020202020204" pitchFamily="34" charset="0"/>
              </a:rPr>
              <a:t>LAND OF THE CURIOUS</a:t>
            </a:r>
          </a:p>
        </p:txBody>
      </p:sp>
    </p:spTree>
    <p:extLst>
      <p:ext uri="{BB962C8B-B14F-4D97-AF65-F5344CB8AC3E}">
        <p14:creationId xmlns:p14="http://schemas.microsoft.com/office/powerpoint/2010/main" val="8200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n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95A21BB1-B25C-7A43-8B6D-5C17BBC1B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29802"/>
            <a:ext cx="3492500" cy="220663"/>
          </a:xfrm>
        </p:spPr>
        <p:txBody>
          <a:bodyPr lIns="0" bIns="0" anchor="b" anchorCtr="0">
            <a:noAutofit/>
          </a:bodyPr>
          <a:lstStyle>
            <a:lvl1pPr marL="0" indent="0">
              <a:buFontTx/>
              <a:buNone/>
              <a:defRPr sz="1200" b="0"/>
            </a:lvl1pPr>
          </a:lstStyle>
          <a:p>
            <a:pPr lvl="0"/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56A9-0314-3442-AA1C-39475A47F4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524139"/>
            <a:ext cx="9710105" cy="36479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85824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uniper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istuminen, musta, kukka, maljakko&#10;&#10;Kuvaus luotu automaattisesti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4C6EE2D3-6EC4-AD49-8E2D-C0624EF515D5}"/>
              </a:ext>
            </a:extLst>
          </p:cNvPr>
          <p:cNvSpPr/>
          <p:nvPr userDrawn="1"/>
        </p:nvSpPr>
        <p:spPr>
          <a:xfrm>
            <a:off x="1012073" y="1606250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EE266DDD-EE87-BA4E-82B5-5BC073C305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29802"/>
            <a:ext cx="3492500" cy="220663"/>
          </a:xfrm>
        </p:spPr>
        <p:txBody>
          <a:bodyPr lIns="0" bIns="0" anchor="b" anchorCtr="0">
            <a:noAutofit/>
          </a:bodyPr>
          <a:lstStyle>
            <a:lvl1pPr marL="0" indent="0">
              <a:buFontTx/>
              <a:buNone/>
              <a:defRPr sz="1200" b="0"/>
            </a:lvl1pPr>
          </a:lstStyle>
          <a:p>
            <a:pPr lvl="0"/>
            <a:endParaRPr lang="fi-FI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ED8EEE9-FB68-F644-AF1D-0068CA9BD3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524139"/>
            <a:ext cx="9710105" cy="36479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89714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w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350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4C6EE2D3-6EC4-AD49-8E2D-C0624EF515D5}"/>
              </a:ext>
            </a:extLst>
          </p:cNvPr>
          <p:cNvSpPr/>
          <p:nvPr userDrawn="1"/>
        </p:nvSpPr>
        <p:spPr>
          <a:xfrm>
            <a:off x="1012073" y="1606250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B52D216F-BA7C-EE41-BB3E-C83EC6D6C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29802"/>
            <a:ext cx="3492500" cy="220663"/>
          </a:xfrm>
        </p:spPr>
        <p:txBody>
          <a:bodyPr lIns="0" bIns="0" anchor="b" anchorCtr="0">
            <a:noAutofit/>
          </a:bodyPr>
          <a:lstStyle>
            <a:lvl1pPr marL="0" indent="0">
              <a:buFontTx/>
              <a:buNone/>
              <a:defRPr sz="1200" b="0"/>
            </a:lvl1pPr>
          </a:lstStyle>
          <a:p>
            <a:pPr lvl="0"/>
            <a:endParaRPr lang="fi-FI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23EAA9-3958-9D4F-A785-F6DC001DAB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524139"/>
            <a:ext cx="9710105" cy="36479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13073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e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350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4C6EE2D3-6EC4-AD49-8E2D-C0624EF515D5}"/>
              </a:ext>
            </a:extLst>
          </p:cNvPr>
          <p:cNvSpPr/>
          <p:nvPr userDrawn="1"/>
        </p:nvSpPr>
        <p:spPr>
          <a:xfrm>
            <a:off x="1012073" y="1606250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37DF8444-4F91-B642-8181-A6F156123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29802"/>
            <a:ext cx="3492500" cy="220663"/>
          </a:xfrm>
        </p:spPr>
        <p:txBody>
          <a:bodyPr lIns="0" bIns="0" anchor="b" anchorCtr="0">
            <a:noAutofit/>
          </a:bodyPr>
          <a:lstStyle>
            <a:lvl1pPr marL="0" indent="0">
              <a:buFontTx/>
              <a:buNone/>
              <a:defRPr sz="1200" b="0"/>
            </a:lvl1pPr>
          </a:lstStyle>
          <a:p>
            <a:pPr lvl="0"/>
            <a:endParaRPr lang="fi-FI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A766A0-DAD7-444C-935F-55B9562773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524139"/>
            <a:ext cx="9710105" cy="36479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3541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wberry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2443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4C6EE2D3-6EC4-AD49-8E2D-C0624EF515D5}"/>
              </a:ext>
            </a:extLst>
          </p:cNvPr>
          <p:cNvSpPr/>
          <p:nvPr userDrawn="1"/>
        </p:nvSpPr>
        <p:spPr>
          <a:xfrm>
            <a:off x="1012073" y="1606250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9D5F0A50-2C78-DD4F-9B61-C77BABD8C0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29802"/>
            <a:ext cx="3492500" cy="220663"/>
          </a:xfrm>
        </p:spPr>
        <p:txBody>
          <a:bodyPr lIns="0" bIns="0" anchor="b" anchorCtr="0">
            <a:noAutofit/>
          </a:bodyPr>
          <a:lstStyle>
            <a:lvl1pPr marL="0" indent="0">
              <a:buFontTx/>
              <a:buNone/>
              <a:defRPr sz="1200" b="0"/>
            </a:lvl1pPr>
          </a:lstStyle>
          <a:p>
            <a:pPr lvl="0"/>
            <a:endParaRPr lang="fi-FI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EB9318D-5A03-6842-9412-840709EDDB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524139"/>
            <a:ext cx="9710105" cy="36479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46525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863E617-64D6-EC40-9329-D969D96E9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770" y="4733751"/>
            <a:ext cx="9601200" cy="712615"/>
          </a:xfrm>
        </p:spPr>
        <p:txBody>
          <a:bodyPr wrap="none" anchor="t" anchorCtr="0">
            <a:noAutofit/>
          </a:bodyPr>
          <a:lstStyle>
            <a:lvl1pPr algn="l">
              <a:defRPr sz="6000"/>
            </a:lvl1pPr>
          </a:lstStyle>
          <a:p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0C07929-F6C2-BC40-BF90-D0A792EC8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426" y="5565645"/>
            <a:ext cx="9601200" cy="41390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i-FI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3F0461C-FF74-D546-959D-DC63A29E5E38}"/>
              </a:ext>
            </a:extLst>
          </p:cNvPr>
          <p:cNvSpPr/>
          <p:nvPr userDrawn="1"/>
        </p:nvSpPr>
        <p:spPr>
          <a:xfrm>
            <a:off x="1012406" y="4454656"/>
            <a:ext cx="654118" cy="146304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Kuvan paikkamerkki 2">
            <a:extLst>
              <a:ext uri="{FF2B5EF4-FFF2-40B4-BE49-F238E27FC236}">
                <a16:creationId xmlns:a16="http://schemas.microsoft.com/office/drawing/2014/main" id="{15B804CA-6A49-3544-9B22-05109DB84DC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1"/>
            <a:ext cx="12192000" cy="38796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5C49B9F-25DE-6141-9DA3-DE04A8521A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99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 bo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>
            <a:extLst>
              <a:ext uri="{FF2B5EF4-FFF2-40B4-BE49-F238E27FC236}">
                <a16:creationId xmlns:a16="http://schemas.microsoft.com/office/drawing/2014/main" id="{07054270-04AF-5B45-90A5-7758E8027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fi-FI"/>
          </a:p>
        </p:txBody>
      </p:sp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121B37-9D23-8B4D-BA4A-4F4960F1D8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8A9A2C1-A622-EB4F-8F54-DFD4B94609C4}"/>
              </a:ext>
            </a:extLst>
          </p:cNvPr>
          <p:cNvSpPr txBox="1"/>
          <p:nvPr userDrawn="1"/>
        </p:nvSpPr>
        <p:spPr>
          <a:xfrm>
            <a:off x="1007722" y="-534567"/>
            <a:ext cx="4576082" cy="7848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/>
              <a:t>x</a:t>
            </a:r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9518384A-8F93-0842-81E2-3B5FF05AB7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8629" y="-650753"/>
            <a:ext cx="4575175" cy="79644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x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9B15D91-919A-8D45-8FF6-08C750B7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45" y="1317171"/>
            <a:ext cx="3932237" cy="1175658"/>
          </a:xfrm>
        </p:spPr>
        <p:txBody>
          <a:bodyPr wrap="square" anchor="b">
            <a:normAutofit/>
          </a:bodyPr>
          <a:lstStyle>
            <a:lvl1pPr>
              <a:defRPr sz="3200"/>
            </a:lvl1pPr>
          </a:lstStyle>
          <a:p>
            <a:endParaRPr lang="fi-FI"/>
          </a:p>
        </p:txBody>
      </p:sp>
      <p:sp>
        <p:nvSpPr>
          <p:cNvPr id="16" name="Kuvan paikkamerkki 14">
            <a:extLst>
              <a:ext uri="{FF2B5EF4-FFF2-40B4-BE49-F238E27FC236}">
                <a16:creationId xmlns:a16="http://schemas.microsoft.com/office/drawing/2014/main" id="{495D083D-957D-1B4E-929C-A3AC0DB26FC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7383" y="1008324"/>
            <a:ext cx="403738" cy="83127"/>
          </a:xfrm>
          <a:solidFill>
            <a:srgbClr val="23B900"/>
          </a:solidFill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900">
                <a:solidFill>
                  <a:srgbClr val="23B900"/>
                </a:solidFill>
              </a:defRPr>
            </a:lvl1pPr>
          </a:lstStyle>
          <a:p>
            <a:r>
              <a:rPr lang="fi-FI"/>
              <a:t>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6454E-6A45-1F4A-8546-DE798F779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9644" y="2660961"/>
            <a:ext cx="3932237" cy="36479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4191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53121D5-98DC-A847-855D-0D1960F3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1860818"/>
            <a:ext cx="10515600" cy="464602"/>
          </a:xfrm>
        </p:spPr>
        <p:txBody>
          <a:bodyPr/>
          <a:lstStyle/>
          <a:p>
            <a:endParaRPr lang="fi-FI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A5CAA61-E2CD-E94C-870F-44414EBD3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100" y="2505075"/>
            <a:ext cx="5157787" cy="594741"/>
          </a:xfrm>
        </p:spPr>
        <p:txBody>
          <a:bodyPr anchor="b">
            <a:noAutofit/>
          </a:bodyPr>
          <a:lstStyle>
            <a:lvl1pPr marL="0" indent="0">
              <a:buNone/>
              <a:defRPr sz="15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i-FI"/>
          </a:p>
        </p:txBody>
      </p:sp>
      <p:sp>
        <p:nvSpPr>
          <p:cNvPr id="11" name="Tekstin paikkamerkki 2">
            <a:extLst>
              <a:ext uri="{FF2B5EF4-FFF2-40B4-BE49-F238E27FC236}">
                <a16:creationId xmlns:a16="http://schemas.microsoft.com/office/drawing/2014/main" id="{9B86EDFB-62AC-944A-B9A7-E830C80B467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81928" y="2505074"/>
            <a:ext cx="5157787" cy="594741"/>
          </a:xfrm>
        </p:spPr>
        <p:txBody>
          <a:bodyPr anchor="b">
            <a:normAutofit/>
          </a:bodyPr>
          <a:lstStyle>
            <a:lvl1pPr marL="0" indent="0">
              <a:buNone/>
              <a:defRPr sz="15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i-FI"/>
          </a:p>
        </p:txBody>
      </p:sp>
      <p:sp>
        <p:nvSpPr>
          <p:cNvPr id="13" name="Tekstin paikkamerkki 4">
            <a:extLst>
              <a:ext uri="{FF2B5EF4-FFF2-40B4-BE49-F238E27FC236}">
                <a16:creationId xmlns:a16="http://schemas.microsoft.com/office/drawing/2014/main" id="{E3CD7D5B-2454-9341-BB2A-7998A19A5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1447368"/>
            <a:ext cx="3492500" cy="220663"/>
          </a:xfrm>
        </p:spPr>
        <p:txBody>
          <a:bodyPr lIns="0" bIns="0" anchor="b" anchorCtr="0">
            <a:noAutofit/>
          </a:bodyPr>
          <a:lstStyle>
            <a:lvl1pPr marL="0" indent="0">
              <a:buFontTx/>
              <a:buNone/>
              <a:defRPr sz="1200" b="0"/>
            </a:lvl1pPr>
          </a:lstStyle>
          <a:p>
            <a:pPr lvl="0"/>
            <a:endParaRPr lang="fi-FI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EB66A7-9004-2C43-B043-23E2491155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7100" y="3279471"/>
            <a:ext cx="5157786" cy="25606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      </a:t>
            </a:r>
            <a:endParaRPr lang="en-FI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D34A219-A206-1C4C-8D8A-C844E11777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1929" y="3279471"/>
            <a:ext cx="5157786" cy="25606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      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7054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2 - Always the 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Kuva, joka sisältää kohteen kasvi, lehti, saniainen, vihreä&#10;&#10;Kuvaus luotu automaattisesti">
            <a:extLst>
              <a:ext uri="{FF2B5EF4-FFF2-40B4-BE49-F238E27FC236}">
                <a16:creationId xmlns:a16="http://schemas.microsoft.com/office/drawing/2014/main" id="{5AF51AB2-74BE-7D47-927D-E452C462F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98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95A21BB1-B25C-7A43-8B6D-5C17BBC1B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29802"/>
            <a:ext cx="3492500" cy="220663"/>
          </a:xfrm>
        </p:spPr>
        <p:txBody>
          <a:bodyPr lIns="0" bIns="0" anchor="b" anchorCtr="0">
            <a:noAutofit/>
          </a:bodyPr>
          <a:lstStyle>
            <a:lvl1pPr marL="0" indent="0">
              <a:buFontTx/>
              <a:buNone/>
              <a:defRPr sz="1200" b="0"/>
            </a:lvl1pPr>
          </a:lstStyle>
          <a:p>
            <a:pPr lvl="0"/>
            <a:endParaRPr lang="fi-FI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F3D9319-FEA8-D849-A58C-CF7B7D36AEDC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96938" y="2625725"/>
            <a:ext cx="10515600" cy="3929063"/>
          </a:xfrm>
        </p:spPr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90280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2443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4C6EE2D3-6EC4-AD49-8E2D-C0624EF515D5}"/>
              </a:ext>
            </a:extLst>
          </p:cNvPr>
          <p:cNvSpPr/>
          <p:nvPr userDrawn="1"/>
        </p:nvSpPr>
        <p:spPr>
          <a:xfrm>
            <a:off x="1012073" y="1606250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9D5F0A50-2C78-DD4F-9B61-C77BABD8C0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29802"/>
            <a:ext cx="3492500" cy="220663"/>
          </a:xfrm>
        </p:spPr>
        <p:txBody>
          <a:bodyPr lIns="0" bIns="0" anchor="b" anchorCtr="0">
            <a:noAutofit/>
          </a:bodyPr>
          <a:lstStyle>
            <a:lvl1pPr marL="0" indent="0">
              <a:buFontTx/>
              <a:buNone/>
              <a:defRPr sz="1200" b="0"/>
            </a:lvl1pPr>
          </a:lstStyle>
          <a:p>
            <a:pPr lvl="0"/>
            <a:endParaRPr lang="fi-FI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F759D64-1364-9B4A-913B-9AD87899EF3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96938" y="2798763"/>
            <a:ext cx="10515600" cy="3694112"/>
          </a:xfrm>
        </p:spPr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4075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321" y="1754884"/>
            <a:ext cx="869383" cy="711313"/>
          </a:xfrm>
          <a:prstGeom prst="rect">
            <a:avLst/>
          </a:prstGeom>
        </p:spPr>
      </p:pic>
      <p:sp>
        <p:nvSpPr>
          <p:cNvPr id="9" name="Tekstin paikkamerkki 10">
            <a:extLst>
              <a:ext uri="{FF2B5EF4-FFF2-40B4-BE49-F238E27FC236}">
                <a16:creationId xmlns:a16="http://schemas.microsoft.com/office/drawing/2014/main" id="{92F8974B-6345-3347-8050-607169C22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321" y="2906204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400"/>
            </a:lvl1pPr>
          </a:lstStyle>
          <a:p>
            <a:pPr lvl="0"/>
            <a:endParaRPr lang="fi-FI"/>
          </a:p>
        </p:txBody>
      </p:sp>
      <p:sp>
        <p:nvSpPr>
          <p:cNvPr id="10" name="Tekstin paikkamerkki 10">
            <a:extLst>
              <a:ext uri="{FF2B5EF4-FFF2-40B4-BE49-F238E27FC236}">
                <a16:creationId xmlns:a16="http://schemas.microsoft.com/office/drawing/2014/main" id="{28374634-A5A3-5241-944D-B72B978EC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321" y="4160128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0"/>
            </a:lvl1pPr>
          </a:lstStyle>
          <a:p>
            <a:pPr lvl="0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31394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175" y="2586777"/>
            <a:ext cx="869383" cy="711313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77E1C3E8-BDE9-6A49-85BA-550376CCB48B}"/>
              </a:ext>
            </a:extLst>
          </p:cNvPr>
          <p:cNvSpPr txBox="1"/>
          <p:nvPr userDrawn="1"/>
        </p:nvSpPr>
        <p:spPr>
          <a:xfrm>
            <a:off x="1019175" y="4592791"/>
            <a:ext cx="4815840" cy="268793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endParaRPr lang="fi-FI" sz="1500" baseline="0"/>
          </a:p>
        </p:txBody>
      </p:sp>
      <p:sp>
        <p:nvSpPr>
          <p:cNvPr id="9" name="Tekstin paikkamerkki 10">
            <a:extLst>
              <a:ext uri="{FF2B5EF4-FFF2-40B4-BE49-F238E27FC236}">
                <a16:creationId xmlns:a16="http://schemas.microsoft.com/office/drawing/2014/main" id="{92F8974B-6345-3347-8050-607169C22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321" y="3298090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400"/>
            </a:lvl1pPr>
          </a:lstStyle>
          <a:p>
            <a:pPr lvl="0"/>
            <a:endParaRPr lang="fi-FI"/>
          </a:p>
        </p:txBody>
      </p:sp>
      <p:sp>
        <p:nvSpPr>
          <p:cNvPr id="11" name="Tekstin paikkamerkki 10">
            <a:extLst>
              <a:ext uri="{FF2B5EF4-FFF2-40B4-BE49-F238E27FC236}">
                <a16:creationId xmlns:a16="http://schemas.microsoft.com/office/drawing/2014/main" id="{84911E18-B2A8-B54D-A3A9-A88F62AFA8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320" y="4535433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0"/>
            </a:lvl1pPr>
          </a:lstStyle>
          <a:p>
            <a:pPr lvl="0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2510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5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12800" y="1051560"/>
            <a:ext cx="10668000" cy="484632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a-DK" dirty="0"/>
          </a:p>
        </p:txBody>
      </p:sp>
      <p:sp>
        <p:nvSpPr>
          <p:cNvPr id="9" name="Pladsholder til titel 1"/>
          <p:cNvSpPr>
            <a:spLocks noGrp="1"/>
          </p:cNvSpPr>
          <p:nvPr>
            <p:ph type="title"/>
          </p:nvPr>
        </p:nvSpPr>
        <p:spPr bwMode="auto">
          <a:xfrm>
            <a:off x="5" y="60362"/>
            <a:ext cx="6501240" cy="55745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78A95"/>
                </a:solidFill>
              </a:defRPr>
            </a:lvl1pPr>
          </a:lstStyle>
          <a:p>
            <a:fld id="{AFA2643C-29A0-654C-8812-8059575659DD}" type="datetime1">
              <a:rPr lang="da-DK" altLang="x-none"/>
              <a:pPr/>
              <a:t>27-09-2021</a:t>
            </a:fld>
            <a:endParaRPr lang="da-DK" altLang="x-none"/>
          </a:p>
        </p:txBody>
      </p:sp>
      <p:sp>
        <p:nvSpPr>
          <p:cNvPr id="5" name="Pladsholder til dias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altLang="x-none"/>
              <a:t>· </a:t>
            </a:r>
            <a:fld id="{82B0FC3C-A828-A743-8EA6-B0782E54E018}" type="slidenum">
              <a:rPr lang="da-DK" altLang="x-none"/>
              <a:pPr/>
              <a:t>‹#›</a:t>
            </a:fld>
            <a:endParaRPr lang="da-DK" altLang="x-none"/>
          </a:p>
        </p:txBody>
      </p:sp>
    </p:spTree>
    <p:extLst>
      <p:ext uri="{BB962C8B-B14F-4D97-AF65-F5344CB8AC3E}">
        <p14:creationId xmlns:p14="http://schemas.microsoft.com/office/powerpoint/2010/main" val="307257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uva 19">
            <a:extLst>
              <a:ext uri="{FF2B5EF4-FFF2-40B4-BE49-F238E27FC236}">
                <a16:creationId xmlns:a16="http://schemas.microsoft.com/office/drawing/2014/main" id="{FB7551AB-D8DF-3A46-98D7-FD00A24F36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916" y="3429000"/>
            <a:ext cx="7201941" cy="589946"/>
          </a:xfr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fi-FI" err="1"/>
              <a:t>presentation name</a:t>
            </a:r>
            <a:endParaRPr lang="fi-FI"/>
          </a:p>
        </p:txBody>
      </p:sp>
      <p:sp>
        <p:nvSpPr>
          <p:cNvPr id="11" name="Tekstin paikkamerkki 10">
            <a:extLst>
              <a:ext uri="{FF2B5EF4-FFF2-40B4-BE49-F238E27FC236}">
                <a16:creationId xmlns:a16="http://schemas.microsoft.com/office/drawing/2014/main" id="{4CAE96DE-E366-FC45-AAE3-280E40FB56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916" y="4018946"/>
            <a:ext cx="6984227" cy="857854"/>
          </a:xfrm>
        </p:spPr>
        <p:txBody>
          <a:bodyPr lIns="108000">
            <a:normAutofit/>
          </a:bodyPr>
          <a:lstStyle>
            <a:lvl1pPr marL="0" indent="0">
              <a:buNone/>
              <a:defRPr sz="1500" baseline="0"/>
            </a:lvl1pPr>
          </a:lstStyle>
          <a:p>
            <a:pPr lvl="0"/>
            <a:r>
              <a:rPr lang="fi-FI"/>
              <a:t>Subtitle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AC66544D-4E64-CA46-BFF3-E88D268B3E35}"/>
              </a:ext>
            </a:extLst>
          </p:cNvPr>
          <p:cNvSpPr/>
          <p:nvPr userDrawn="1"/>
        </p:nvSpPr>
        <p:spPr>
          <a:xfrm>
            <a:off x="1019175" y="3117038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kstin paikkamerkki 10">
            <a:extLst>
              <a:ext uri="{FF2B5EF4-FFF2-40B4-BE49-F238E27FC236}">
                <a16:creationId xmlns:a16="http://schemas.microsoft.com/office/drawing/2014/main" id="{FF492EFE-5B1E-104C-841C-28BAEC6E4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7916" y="4999968"/>
            <a:ext cx="6984227" cy="857854"/>
          </a:xfrm>
        </p:spPr>
        <p:txBody>
          <a:bodyPr lIns="108000">
            <a:normAutofit/>
          </a:bodyPr>
          <a:lstStyle>
            <a:lvl1pPr marL="0" indent="0">
              <a:lnSpc>
                <a:spcPts val="1000"/>
              </a:lnSpc>
              <a:buNone/>
              <a:defRPr sz="1200" b="0" i="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/>
              <a:t>Name</a:t>
            </a:r>
          </a:p>
          <a:p>
            <a:pPr lvl="0"/>
            <a:r>
              <a:rPr lang="fi-FI"/>
              <a:t>Title | Organisation</a:t>
            </a:r>
          </a:p>
          <a:p>
            <a:pPr lvl="0"/>
            <a:r>
              <a:rPr lang="fi-FI"/>
              <a:t>Contact</a:t>
            </a:r>
          </a:p>
        </p:txBody>
      </p:sp>
      <p:sp>
        <p:nvSpPr>
          <p:cNvPr id="16" name="Tekstin paikkamerkki 10">
            <a:extLst>
              <a:ext uri="{FF2B5EF4-FFF2-40B4-BE49-F238E27FC236}">
                <a16:creationId xmlns:a16="http://schemas.microsoft.com/office/drawing/2014/main" id="{037F49E4-C5C8-A341-BDE0-42D68A3DB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988" y="3067878"/>
            <a:ext cx="6298537" cy="176956"/>
          </a:xfrm>
        </p:spPr>
        <p:txBody>
          <a:bodyPr wrap="none" lIns="0" bIns="0" anchor="b" anchorCtr="0">
            <a:noAutofit/>
          </a:bodyPr>
          <a:lstStyle>
            <a:lvl1pPr marL="0" indent="0">
              <a:lnSpc>
                <a:spcPts val="1000"/>
              </a:lnSpc>
              <a:buNone/>
              <a:defRPr sz="1000" b="0" i="0" cap="all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/>
              <a:t>event and date</a:t>
            </a:r>
          </a:p>
        </p:txBody>
      </p:sp>
      <p:sp>
        <p:nvSpPr>
          <p:cNvPr id="18" name="Kuvan paikkamerkki 2">
            <a:extLst>
              <a:ext uri="{FF2B5EF4-FFF2-40B4-BE49-F238E27FC236}">
                <a16:creationId xmlns:a16="http://schemas.microsoft.com/office/drawing/2014/main" id="{1D1A91F1-B34F-4D49-9F7E-2973B78444F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550210" y="2715859"/>
            <a:ext cx="2265265" cy="224802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859B885-88F6-5A47-9493-9524266A9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4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o we ar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067" y="1233001"/>
            <a:ext cx="869383" cy="711313"/>
          </a:xfrm>
          <a:prstGeom prst="rect">
            <a:avLst/>
          </a:prstGeom>
        </p:spPr>
      </p:pic>
      <p:sp>
        <p:nvSpPr>
          <p:cNvPr id="9" name="Tekstiruutu 13">
            <a:extLst>
              <a:ext uri="{FF2B5EF4-FFF2-40B4-BE49-F238E27FC236}">
                <a16:creationId xmlns:a16="http://schemas.microsoft.com/office/drawing/2014/main" id="{D6BCEB57-A04E-F044-922A-38F9D819B88A}"/>
              </a:ext>
            </a:extLst>
          </p:cNvPr>
          <p:cNvSpPr txBox="1"/>
          <p:nvPr userDrawn="1"/>
        </p:nvSpPr>
        <p:spPr>
          <a:xfrm>
            <a:off x="1447067" y="2291346"/>
            <a:ext cx="5347758" cy="175037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GB" sz="15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energy, water and air are life-giving resources for which we at LUT University seek new solutions with our expertise in technology and business.</a:t>
            </a:r>
          </a:p>
          <a:p>
            <a:endParaRPr lang="en-GB" sz="15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5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help society and businesses in their sustainable renewal. Our international community consists of 6500 members.</a:t>
            </a:r>
            <a:br>
              <a:rPr lang="en-GB" sz="15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5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campuses are in Lappeenranta and Lahti, Finland.</a:t>
            </a:r>
          </a:p>
        </p:txBody>
      </p:sp>
    </p:spTree>
    <p:extLst>
      <p:ext uri="{BB962C8B-B14F-4D97-AF65-F5344CB8AC3E}">
        <p14:creationId xmlns:p14="http://schemas.microsoft.com/office/powerpoint/2010/main" val="44239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o we ar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175" y="862650"/>
            <a:ext cx="869383" cy="711313"/>
          </a:xfrm>
          <a:prstGeom prst="rect">
            <a:avLst/>
          </a:prstGeom>
        </p:spPr>
      </p:pic>
      <p:sp>
        <p:nvSpPr>
          <p:cNvPr id="6" name="Tekstiruutu 13">
            <a:extLst>
              <a:ext uri="{FF2B5EF4-FFF2-40B4-BE49-F238E27FC236}">
                <a16:creationId xmlns:a16="http://schemas.microsoft.com/office/drawing/2014/main" id="{356E3FCE-4EA8-2447-B93E-D112AFEEDC7F}"/>
              </a:ext>
            </a:extLst>
          </p:cNvPr>
          <p:cNvSpPr txBox="1"/>
          <p:nvPr userDrawn="1"/>
        </p:nvSpPr>
        <p:spPr>
          <a:xfrm>
            <a:off x="1019175" y="1864893"/>
            <a:ext cx="5347758" cy="175037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GB" sz="15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energy, water and air are life-giving resources for which we at LUT University seek new solutions with our expertise in technology and business.</a:t>
            </a:r>
          </a:p>
          <a:p>
            <a:endParaRPr lang="en-GB" sz="15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5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help society and businesses in their sustainable renewal. Our international community consists of 6500 members.</a:t>
            </a:r>
            <a:br>
              <a:rPr lang="en-GB" sz="15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5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campuses are in Lappeenranta and Lahti, Finland.</a:t>
            </a:r>
          </a:p>
        </p:txBody>
      </p:sp>
    </p:spTree>
    <p:extLst>
      <p:ext uri="{BB962C8B-B14F-4D97-AF65-F5344CB8AC3E}">
        <p14:creationId xmlns:p14="http://schemas.microsoft.com/office/powerpoint/2010/main" val="45851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rategy - 1.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4ABAA-AB16-B04C-B98E-9E2789583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1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rategy - 2. System Ear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614182-D5C1-E944-9EA0-91716C06A7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6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rategy - 3. Scientific 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7412B-1598-9A40-92FC-C9ECFD8C7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Strategy - 3. Scientific 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EC0C52-5F1A-2B40-8056-3360BCE90C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 descr="Kuva, joka sisältää kohteen istuminen, pöytä, kannettava, musta&#10;&#10;Kuvaus luotu automaattisesti">
            <a:extLst>
              <a:ext uri="{FF2B5EF4-FFF2-40B4-BE49-F238E27FC236}">
                <a16:creationId xmlns:a16="http://schemas.microsoft.com/office/drawing/2014/main" id="{146A491B-636F-3E44-8966-7CF5322CBC7B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0" y="25460"/>
            <a:ext cx="12192000" cy="6851650"/>
          </a:xfrm>
          <a:prstGeom prst="rect">
            <a:avLst/>
          </a:prstGeom>
        </p:spPr>
      </p:pic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737077E-75BF-2D47-8119-523F6C5B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84955"/>
            <a:ext cx="10515600" cy="468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fi-FI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1C5B255-5C87-0C4B-8515-13ADB971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F7931C4-CCCE-1249-9F24-0D4D6E5E1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48D3B-1FF9-624C-8C50-0B4815CF6181}" type="slidenum">
              <a:rPr lang="fi-FI" smtClean="0"/>
              <a:t>‹#›</a:t>
            </a:fld>
            <a:endParaRPr lang="fi-FI"/>
          </a:p>
        </p:txBody>
      </p:sp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D7171AA-1D90-B440-8FE9-4E47D7ED058C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2" name="Suorakulmio 11">
            <a:extLst>
              <a:ext uri="{FF2B5EF4-FFF2-40B4-BE49-F238E27FC236}">
                <a16:creationId xmlns:a16="http://schemas.microsoft.com/office/drawing/2014/main" id="{ADFCFECA-7C74-4A44-BBAD-3D9B2F6E6DDF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37657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50" r:id="rId3"/>
    <p:sldLayoutId id="2147483654" r:id="rId4"/>
    <p:sldLayoutId id="2147483668" r:id="rId5"/>
    <p:sldLayoutId id="2147483655" r:id="rId6"/>
    <p:sldLayoutId id="2147483672" r:id="rId7"/>
    <p:sldLayoutId id="2147483673" r:id="rId8"/>
    <p:sldLayoutId id="2147483678" r:id="rId9"/>
    <p:sldLayoutId id="2147483674" r:id="rId10"/>
    <p:sldLayoutId id="2147483665" r:id="rId11"/>
    <p:sldLayoutId id="2147483664" r:id="rId12"/>
    <p:sldLayoutId id="2147483660" r:id="rId13"/>
    <p:sldLayoutId id="2147483661" r:id="rId14"/>
    <p:sldLayoutId id="2147483662" r:id="rId15"/>
    <p:sldLayoutId id="2147483663" r:id="rId16"/>
    <p:sldLayoutId id="2147483649" r:id="rId17"/>
    <p:sldLayoutId id="2147483677" r:id="rId18"/>
    <p:sldLayoutId id="2147483676" r:id="rId19"/>
    <p:sldLayoutId id="2147483679" r:id="rId20"/>
    <p:sldLayoutId id="2147483680" r:id="rId21"/>
    <p:sldLayoutId id="2147483666" r:id="rId22"/>
    <p:sldLayoutId id="2147483667" r:id="rId23"/>
    <p:sldLayoutId id="2147483671" r:id="rId24"/>
    <p:sldLayoutId id="214748368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3B900"/>
        </a:buClr>
        <a:buSzPct val="100000"/>
        <a:buFontTx/>
        <a:buBlip>
          <a:blip r:embed="rId29"/>
        </a:buBlip>
        <a:defRPr sz="15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kFM2Vcu-BRo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9TycLR0TqFA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Ud3xTdtXqI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WKIy8nssMQc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101/12-principles-behind-the-agile-manifesto/" TargetMode="External"/><Relationship Id="rId2" Type="http://schemas.openxmlformats.org/officeDocument/2006/relationships/hyperlink" Target="https://www.agilealliance.org/agile101/the-agile-manifesto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5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96802A3-DA1B-C44A-AE92-E67A439ED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514762"/>
            <a:ext cx="3474720" cy="338311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Origins of Agile?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Agile manifesto in 2001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values and 12 principles</a:t>
            </a:r>
          </a:p>
          <a:p>
            <a:pPr marL="83439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Agile culture and thinking more important than the practices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5432-D433-FD49-98E5-D556B2EF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643C-29A0-654C-8812-8059575659DD}" type="datetime1">
              <a:rPr lang="da-DK" altLang="x-none" smtClean="0"/>
              <a:pPr/>
              <a:t>27-09-2021</a:t>
            </a:fld>
            <a:endParaRPr lang="da-DK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8267A-D15B-D144-8B3B-9E6F987860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a-DK" altLang="x-none"/>
              <a:t>· </a:t>
            </a:r>
            <a:fld id="{82B0FC3C-A828-A743-8EA6-B0782E54E018}" type="slidenum">
              <a:rPr lang="da-DK" altLang="x-none" smtClean="0"/>
              <a:pPr/>
              <a:t>10</a:t>
            </a:fld>
            <a:endParaRPr lang="da-DK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CDC14-F40E-784B-BCEE-E3645158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21" y="1000996"/>
            <a:ext cx="6700561" cy="5314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9CC1F-15CA-F74E-9687-E2F841473E62}"/>
              </a:ext>
            </a:extLst>
          </p:cNvPr>
          <p:cNvSpPr txBox="1"/>
          <p:nvPr/>
        </p:nvSpPr>
        <p:spPr>
          <a:xfrm>
            <a:off x="4541520" y="6425062"/>
            <a:ext cx="619182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https://</a:t>
            </a:r>
            <a:r>
              <a:rPr lang="en-US" sz="1260" dirty="0" err="1"/>
              <a:t>www.smartsheet.com</a:t>
            </a:r>
            <a:r>
              <a:rPr lang="en-US" sz="1260" dirty="0"/>
              <a:t>/comprehensive-guide-values-principles-agile-manifesto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B2DA1A-9121-4604-8DDE-27696204CC4F}"/>
              </a:ext>
            </a:extLst>
          </p:cNvPr>
          <p:cNvSpPr txBox="1">
            <a:spLocks/>
          </p:cNvSpPr>
          <p:nvPr/>
        </p:nvSpPr>
        <p:spPr bwMode="auto">
          <a:xfrm>
            <a:off x="839918" y="1936947"/>
            <a:ext cx="3474721" cy="4684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rtlCol="0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000000"/>
                </a:highlight>
              </a:rPr>
              <a:t>Agile Manifesto</a:t>
            </a:r>
          </a:p>
        </p:txBody>
      </p:sp>
    </p:spTree>
    <p:extLst>
      <p:ext uri="{BB962C8B-B14F-4D97-AF65-F5344CB8AC3E}">
        <p14:creationId xmlns:p14="http://schemas.microsoft.com/office/powerpoint/2010/main" val="156635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8E04B-3859-A443-9159-19700B60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643C-29A0-654C-8812-8059575659DD}" type="datetime1">
              <a:rPr lang="da-DK" altLang="x-none" smtClean="0"/>
              <a:pPr/>
              <a:t>27-09-2021</a:t>
            </a:fld>
            <a:endParaRPr lang="da-DK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0DEE4-329D-D745-A719-41FBA3123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a-DK" altLang="x-none"/>
              <a:t>· </a:t>
            </a:r>
            <a:fld id="{82B0FC3C-A828-A743-8EA6-B0782E54E018}" type="slidenum">
              <a:rPr lang="da-DK" altLang="x-none" smtClean="0"/>
              <a:pPr/>
              <a:t>11</a:t>
            </a:fld>
            <a:endParaRPr lang="da-DK" altLang="x-non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AD2B8A-8CCA-374D-ABA9-AE8425FF9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9" y="1354888"/>
            <a:ext cx="4812012" cy="5366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0C51A-F5EA-ED4F-8C83-28F77A4D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40" y="2343825"/>
            <a:ext cx="4949164" cy="419508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99086C8-AB80-421D-A56C-0A1459F115A7}"/>
              </a:ext>
            </a:extLst>
          </p:cNvPr>
          <p:cNvSpPr txBox="1">
            <a:spLocks/>
          </p:cNvSpPr>
          <p:nvPr/>
        </p:nvSpPr>
        <p:spPr bwMode="auto">
          <a:xfrm>
            <a:off x="646549" y="522675"/>
            <a:ext cx="3474721" cy="4684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rtlCol="0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000000"/>
                </a:highlight>
              </a:rPr>
              <a:t>12 Principles</a:t>
            </a:r>
          </a:p>
        </p:txBody>
      </p:sp>
    </p:spTree>
    <p:extLst>
      <p:ext uri="{BB962C8B-B14F-4D97-AF65-F5344CB8AC3E}">
        <p14:creationId xmlns:p14="http://schemas.microsoft.com/office/powerpoint/2010/main" val="1802408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8FB0-39CC-4884-BAEB-FDA9C926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XP – Extreme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5C77A-FF06-4A07-8E69-9ADD9F164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44AF0-B626-4429-AF1C-AE7AD2C28D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7" y="2524139"/>
            <a:ext cx="4673889" cy="767701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Kent Beck, 1998</a:t>
            </a:r>
            <a:endParaRPr lang="en-US" sz="1800" dirty="0"/>
          </a:p>
          <a:p>
            <a:r>
              <a:rPr lang="en-US" sz="1800" dirty="0"/>
              <a:t>Short video: </a:t>
            </a:r>
            <a:r>
              <a:rPr lang="en-US" sz="1800" dirty="0">
                <a:hlinkClick r:id="rId2"/>
              </a:rPr>
              <a:t>https://www.youtube.com/watch?v=kFM2Vcu-BRo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D0DC5-EEAD-4E29-94BB-D98CB4D7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3" y="4079574"/>
            <a:ext cx="6271041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BD27D-7E50-4B16-A661-4A27F5FD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556" y="2353434"/>
            <a:ext cx="5462109" cy="27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8FB0-39CC-4884-BAEB-FDA9C926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XP – Extreme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5C77A-FF06-4A07-8E69-9ADD9F164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44AF0-B626-4429-AF1C-AE7AD2C28D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928" y="2267713"/>
            <a:ext cx="10083703" cy="40965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Introduced a number of Agile practices:</a:t>
            </a:r>
          </a:p>
          <a:p>
            <a:pPr lvl="1"/>
            <a:r>
              <a:rPr lang="en-US" sz="2000" dirty="0"/>
              <a:t>Collective ownership – all developers responsible of code, anyone can change anything</a:t>
            </a:r>
          </a:p>
          <a:p>
            <a:pPr lvl="1"/>
            <a:r>
              <a:rPr lang="en-US" sz="2000" dirty="0"/>
              <a:t>Continuous integration – integrate as soon as a task is complete, tests need to pass</a:t>
            </a:r>
          </a:p>
          <a:p>
            <a:pPr lvl="1"/>
            <a:r>
              <a:rPr lang="en-US" sz="2000" dirty="0"/>
              <a:t>Incremental planning – Stories and tasks</a:t>
            </a:r>
          </a:p>
          <a:p>
            <a:pPr lvl="1"/>
            <a:r>
              <a:rPr lang="en-US" sz="2000" dirty="0"/>
              <a:t>On-site customer – available and member of the team</a:t>
            </a:r>
          </a:p>
          <a:p>
            <a:pPr lvl="1"/>
            <a:r>
              <a:rPr lang="en-US" sz="2000" dirty="0"/>
              <a:t>Pair programming – navigator &amp; observer</a:t>
            </a:r>
          </a:p>
          <a:p>
            <a:pPr lvl="1"/>
            <a:r>
              <a:rPr lang="en-US" sz="2000" dirty="0"/>
              <a:t>Refactoring – improve the code continuously</a:t>
            </a:r>
          </a:p>
          <a:p>
            <a:pPr lvl="1"/>
            <a:r>
              <a:rPr lang="en-US" sz="2000" dirty="0"/>
              <a:t>Simple design – enough, no more</a:t>
            </a:r>
          </a:p>
          <a:p>
            <a:pPr lvl="1"/>
            <a:r>
              <a:rPr lang="en-US" sz="2000" dirty="0"/>
              <a:t>Small releases – minimal set first that provides business value</a:t>
            </a:r>
          </a:p>
          <a:p>
            <a:pPr lvl="1"/>
            <a:r>
              <a:rPr lang="en-US" sz="2000" dirty="0"/>
              <a:t>Sustainable pace – no large overtime</a:t>
            </a:r>
          </a:p>
          <a:p>
            <a:pPr lvl="1"/>
            <a:r>
              <a:rPr lang="en-US" sz="2000" dirty="0"/>
              <a:t>Test first development – write tests first for a new piece of functionality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7458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49D2-420F-428A-8AA2-6DF3F6AE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3CFBD-AFAA-4758-9CAE-8BEE0B62B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395B8-8A49-4693-85AC-AB9945BA02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fi-FI" sz="2800" dirty="0"/>
              <a:t>Iterative and incremental agile software development framework for </a:t>
            </a:r>
            <a:r>
              <a:rPr lang="en-US" altLang="fi-FI" sz="2800" b="1" dirty="0"/>
              <a:t>managing</a:t>
            </a:r>
            <a:r>
              <a:rPr lang="en-US" altLang="fi-FI" sz="2800" dirty="0"/>
              <a:t> product development</a:t>
            </a:r>
          </a:p>
          <a:p>
            <a:pPr eaLnBrk="1" hangingPunct="1"/>
            <a:endParaRPr lang="en-US" altLang="fi-FI" sz="2800" dirty="0"/>
          </a:p>
          <a:p>
            <a:pPr eaLnBrk="1" hangingPunct="1"/>
            <a:endParaRPr lang="en-US" altLang="fi-FI" sz="2800" dirty="0"/>
          </a:p>
          <a:p>
            <a:pPr eaLnBrk="1" hangingPunct="1"/>
            <a:endParaRPr lang="en-US" altLang="fi-FI" sz="2800" dirty="0"/>
          </a:p>
          <a:p>
            <a:pPr eaLnBrk="1" hangingPunct="1"/>
            <a:r>
              <a:rPr lang="en-US" altLang="fi-FI" sz="2800" dirty="0"/>
              <a:t>Process framework</a:t>
            </a:r>
          </a:p>
          <a:p>
            <a:pPr lvl="1" eaLnBrk="1" hangingPunct="1"/>
            <a:r>
              <a:rPr lang="en-US" altLang="fi-FI" sz="2400" dirty="0"/>
              <a:t>not a process, technique, or definitive method</a:t>
            </a:r>
          </a:p>
          <a:p>
            <a:pPr lvl="1" eaLnBrk="1" hangingPunct="1"/>
            <a:r>
              <a:rPr lang="en-US" altLang="fi-FI" sz="2400" dirty="0"/>
              <a:t>every team must decide the specific tactics for using Scrum</a:t>
            </a:r>
          </a:p>
          <a:p>
            <a:r>
              <a:rPr lang="en-US" sz="2800" dirty="0"/>
              <a:t>The most used Agile Method in the industry at the moment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4C0C3675-E63C-435A-8ED0-DDFE25EB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861" y="3743229"/>
            <a:ext cx="5416770" cy="1170147"/>
          </a:xfrm>
          <a:prstGeom prst="wedgeRoundRectCallout">
            <a:avLst>
              <a:gd name="adj1" fmla="val -28958"/>
              <a:gd name="adj2" fmla="val -8287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defPPr>
              <a:defRPr lang="fi-FI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fi-FI" altLang="fi-FI" sz="2200" b="1" dirty="0" err="1">
                <a:solidFill>
                  <a:schemeClr val="bg1"/>
                </a:solidFill>
              </a:rPr>
              <a:t>Does</a:t>
            </a:r>
            <a:r>
              <a:rPr lang="fi-FI" altLang="fi-FI" sz="2200" b="1" dirty="0">
                <a:solidFill>
                  <a:schemeClr val="bg1"/>
                </a:solidFill>
              </a:rPr>
              <a:t> </a:t>
            </a:r>
            <a:r>
              <a:rPr lang="fi-FI" altLang="fi-FI" sz="2200" b="1" dirty="0" err="1">
                <a:solidFill>
                  <a:schemeClr val="bg1"/>
                </a:solidFill>
              </a:rPr>
              <a:t>not</a:t>
            </a:r>
            <a:r>
              <a:rPr lang="fi-FI" altLang="fi-FI" sz="2200" b="1" dirty="0">
                <a:solidFill>
                  <a:schemeClr val="bg1"/>
                </a:solidFill>
              </a:rPr>
              <a:t> cover design, </a:t>
            </a:r>
            <a:r>
              <a:rPr lang="fi-FI" altLang="fi-FI" sz="2200" b="1" dirty="0" err="1">
                <a:solidFill>
                  <a:schemeClr val="bg1"/>
                </a:solidFill>
              </a:rPr>
              <a:t>implementation</a:t>
            </a:r>
            <a:r>
              <a:rPr lang="fi-FI" altLang="fi-FI" sz="2200" b="1" dirty="0">
                <a:solidFill>
                  <a:schemeClr val="bg1"/>
                </a:solidFill>
              </a:rPr>
              <a:t>, </a:t>
            </a:r>
            <a:r>
              <a:rPr lang="fi-FI" altLang="fi-FI" sz="2200" b="1" dirty="0" err="1">
                <a:solidFill>
                  <a:schemeClr val="bg1"/>
                </a:solidFill>
              </a:rPr>
              <a:t>or</a:t>
            </a:r>
            <a:r>
              <a:rPr lang="fi-FI" altLang="fi-FI" sz="2200" b="1" dirty="0">
                <a:solidFill>
                  <a:schemeClr val="bg1"/>
                </a:solidFill>
              </a:rPr>
              <a:t> </a:t>
            </a:r>
            <a:r>
              <a:rPr lang="fi-FI" altLang="fi-FI" sz="2200" b="1" dirty="0" err="1">
                <a:solidFill>
                  <a:schemeClr val="bg1"/>
                </a:solidFill>
              </a:rPr>
              <a:t>concrete</a:t>
            </a:r>
            <a:r>
              <a:rPr lang="fi-FI" altLang="fi-FI" sz="2200" b="1" dirty="0">
                <a:solidFill>
                  <a:schemeClr val="bg1"/>
                </a:solidFill>
              </a:rPr>
              <a:t> </a:t>
            </a:r>
            <a:r>
              <a:rPr lang="fi-FI" altLang="fi-FI" sz="2200" b="1" dirty="0" err="1">
                <a:solidFill>
                  <a:schemeClr val="bg1"/>
                </a:solidFill>
              </a:rPr>
              <a:t>testing</a:t>
            </a:r>
            <a:r>
              <a:rPr lang="fi-FI" altLang="fi-FI" sz="2200" b="1" dirty="0">
                <a:solidFill>
                  <a:schemeClr val="bg1"/>
                </a:solidFill>
              </a:rPr>
              <a:t> </a:t>
            </a:r>
            <a:r>
              <a:rPr lang="fi-FI" altLang="fi-FI" sz="2200" b="1" dirty="0" err="1">
                <a:solidFill>
                  <a:schemeClr val="bg1"/>
                </a:solidFill>
              </a:rPr>
              <a:t>practices</a:t>
            </a:r>
            <a:endParaRPr lang="fi-FI" altLang="fi-FI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1C51-E465-4EE4-9CCF-8D1219A8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Scrum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35470-D74C-40DE-B762-1081298D8C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A6D26-9BD7-40C5-997A-2B04DA101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+mn-lt"/>
                <a:cs typeface="+mn-lt"/>
                <a:hlinkClick r:id="rId2"/>
              </a:rPr>
              <a:t>https://youtu.be/9TycLR0TqFA</a:t>
            </a:r>
            <a:endParaRPr lang="en-US" sz="3200" dirty="0"/>
          </a:p>
          <a:p>
            <a:endParaRPr lang="en-US" sz="3200" dirty="0">
              <a:cs typeface="Arial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3378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Pladsholder til diasnumm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45518070" indent="-44969430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548640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097280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645920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194560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x-none" sz="1320">
                <a:solidFill>
                  <a:srgbClr val="778A95"/>
                </a:solidFill>
                <a:latin typeface="Calibri" charset="0"/>
              </a:rPr>
              <a:t>· </a:t>
            </a:r>
            <a:fld id="{4D8DA5AB-37BB-CA4D-9CAD-04607819892E}" type="slidenum">
              <a:rPr lang="da-DK" altLang="x-none" sz="1320">
                <a:solidFill>
                  <a:srgbClr val="778A95"/>
                </a:solidFill>
                <a:latin typeface="Calibri" charset="0"/>
              </a:rPr>
              <a:pPr eaLnBrk="1" hangingPunct="1"/>
              <a:t>16</a:t>
            </a:fld>
            <a:endParaRPr lang="da-DK" altLang="x-none" sz="1320">
              <a:solidFill>
                <a:srgbClr val="778A95"/>
              </a:solidFill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3527" y="479572"/>
            <a:ext cx="429352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fi-FI" altLang="x-none" sz="3360" b="1" dirty="0" err="1"/>
              <a:t>Scrum</a:t>
            </a:r>
            <a:endParaRPr lang="fi-FI" altLang="x-none" sz="336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3E9AF-8D95-7849-8DE4-E9407462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37" y="1565165"/>
            <a:ext cx="10481159" cy="4314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2916AC-1485-D344-901C-030C13ECC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268" y="420028"/>
            <a:ext cx="3284728" cy="18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704083" y="1362930"/>
            <a:ext cx="3489709" cy="16794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4320" b="1" i="1" dirty="0" err="1">
                <a:solidFill>
                  <a:schemeClr val="bg1"/>
                </a:solidFill>
              </a:rPr>
              <a:t>Scrum</a:t>
            </a:r>
            <a:r>
              <a:rPr lang="fi-FI" sz="4320" b="1" i="1" dirty="0">
                <a:solidFill>
                  <a:schemeClr val="bg1"/>
                </a:solidFill>
              </a:rPr>
              <a:t> </a:t>
            </a:r>
            <a:r>
              <a:rPr lang="fi-FI" sz="4320" b="1" i="1" dirty="0" err="1">
                <a:solidFill>
                  <a:schemeClr val="bg1"/>
                </a:solidFill>
              </a:rPr>
              <a:t>Roles</a:t>
            </a:r>
            <a:endParaRPr lang="en-US" sz="4320" b="1" i="1" dirty="0">
              <a:solidFill>
                <a:schemeClr val="bg1"/>
              </a:solidFill>
            </a:endParaRPr>
          </a:p>
        </p:txBody>
      </p:sp>
      <p:sp>
        <p:nvSpPr>
          <p:cNvPr id="12293" name="Pladsholder til diasnumm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45518070" indent="-44969430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548640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097280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645920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194560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x-none" sz="1320">
                <a:solidFill>
                  <a:srgbClr val="778A95"/>
                </a:solidFill>
                <a:latin typeface="Calibri" charset="0"/>
              </a:rPr>
              <a:t>· </a:t>
            </a:r>
            <a:fld id="{4D8DA5AB-37BB-CA4D-9CAD-04607819892E}" type="slidenum">
              <a:rPr lang="da-DK" altLang="x-none" sz="1320">
                <a:solidFill>
                  <a:srgbClr val="778A95"/>
                </a:solidFill>
                <a:latin typeface="Calibri" charset="0"/>
              </a:rPr>
              <a:pPr eaLnBrk="1" hangingPunct="1"/>
              <a:t>17</a:t>
            </a:fld>
            <a:endParaRPr lang="da-DK" altLang="x-none" sz="1320">
              <a:solidFill>
                <a:srgbClr val="778A95"/>
              </a:solidFill>
              <a:latin typeface="Calibri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0A088C-6689-7541-8715-EF4800BD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97" y="3815623"/>
            <a:ext cx="6614904" cy="27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C085E-9929-8547-9E98-A8A20EDE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643C-29A0-654C-8812-8059575659DD}" type="datetime1">
              <a:rPr lang="da-DK" altLang="x-none" smtClean="0"/>
              <a:pPr/>
              <a:t>27-09-2021</a:t>
            </a:fld>
            <a:endParaRPr lang="da-DK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4BCB5-B808-ED42-86AF-5CAF3AB8A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a-DK" altLang="x-none"/>
              <a:t>· </a:t>
            </a:r>
            <a:fld id="{82B0FC3C-A828-A743-8EA6-B0782E54E018}" type="slidenum">
              <a:rPr lang="da-DK" altLang="x-none" smtClean="0"/>
              <a:pPr/>
              <a:t>18</a:t>
            </a:fld>
            <a:endParaRPr lang="da-DK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2648F-449F-DE4D-8ADF-81ABFF764C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93" y="1645113"/>
            <a:ext cx="1368425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56347511.png">
            <a:extLst>
              <a:ext uri="{FF2B5EF4-FFF2-40B4-BE49-F238E27FC236}">
                <a16:creationId xmlns:a16="http://schemas.microsoft.com/office/drawing/2014/main" id="{52469CEC-2177-3145-8C83-0483047559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67" y="1600664"/>
            <a:ext cx="1631950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200387787-001.png">
            <a:extLst>
              <a:ext uri="{FF2B5EF4-FFF2-40B4-BE49-F238E27FC236}">
                <a16:creationId xmlns:a16="http://schemas.microsoft.com/office/drawing/2014/main" id="{77F027F4-83F9-9A48-A273-D7F470DFE4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206" y="1699088"/>
            <a:ext cx="1393825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200387759-001.png">
            <a:extLst>
              <a:ext uri="{FF2B5EF4-FFF2-40B4-BE49-F238E27FC236}">
                <a16:creationId xmlns:a16="http://schemas.microsoft.com/office/drawing/2014/main" id="{0E13243F-7473-B944-A14F-788C6C59CC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06" y="1502238"/>
            <a:ext cx="1244600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73329588.png">
            <a:extLst>
              <a:ext uri="{FF2B5EF4-FFF2-40B4-BE49-F238E27FC236}">
                <a16:creationId xmlns:a16="http://schemas.microsoft.com/office/drawing/2014/main" id="{358DF28A-8493-C14E-A0B8-213482DC219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905" y="1718139"/>
            <a:ext cx="1300162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A053857.png">
            <a:extLst>
              <a:ext uri="{FF2B5EF4-FFF2-40B4-BE49-F238E27FC236}">
                <a16:creationId xmlns:a16="http://schemas.microsoft.com/office/drawing/2014/main" id="{66D0635D-658A-1940-874F-2D30F72983F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1" y="1816563"/>
            <a:ext cx="2270125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A053845.png">
            <a:extLst>
              <a:ext uri="{FF2B5EF4-FFF2-40B4-BE49-F238E27FC236}">
                <a16:creationId xmlns:a16="http://schemas.microsoft.com/office/drawing/2014/main" id="{D74F2418-6644-414D-B4CB-9EF909181A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67" y="1816564"/>
            <a:ext cx="1798638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443D2A-2E80-E746-88B9-6BC1552BF8A3}"/>
              </a:ext>
            </a:extLst>
          </p:cNvPr>
          <p:cNvSpPr txBox="1">
            <a:spLocks/>
          </p:cNvSpPr>
          <p:nvPr/>
        </p:nvSpPr>
        <p:spPr bwMode="auto">
          <a:xfrm>
            <a:off x="1514476" y="719328"/>
            <a:ext cx="9692640" cy="503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360" b="1" dirty="0"/>
              <a:t>Scrum team = Developers + Scrum Master + Product Owner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3360" dirty="0"/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3360" dirty="0"/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3360" dirty="0"/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3360" dirty="0"/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3360" dirty="0"/>
          </a:p>
          <a:p>
            <a:pPr marL="548640" indent="-548640">
              <a:buFont typeface="Arial" panose="020B0604020202020204" pitchFamily="34" charset="0"/>
              <a:buChar char="•"/>
            </a:pPr>
            <a:endParaRPr lang="fi-FI" sz="3360" dirty="0"/>
          </a:p>
          <a:p>
            <a:r>
              <a:rPr lang="en-US" sz="3360" b="1" dirty="0"/>
              <a:t>Self-organizes </a:t>
            </a:r>
            <a:r>
              <a:rPr lang="en-US" sz="3360" dirty="0"/>
              <a:t>to do the work of delivering a potentially releasable increment of “Done” product at the end of each Sprint</a:t>
            </a:r>
            <a:endParaRPr lang="en-US" altLang="en-US" sz="3360" b="1" dirty="0"/>
          </a:p>
        </p:txBody>
      </p:sp>
    </p:spTree>
    <p:extLst>
      <p:ext uri="{BB962C8B-B14F-4D97-AF65-F5344CB8AC3E}">
        <p14:creationId xmlns:p14="http://schemas.microsoft.com/office/powerpoint/2010/main" val="213331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734B94-6939-C54A-8A84-F8D29172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176567"/>
            <a:ext cx="2973351" cy="557451"/>
          </a:xfrm>
          <a:solidFill>
            <a:schemeClr val="bg1"/>
          </a:solidFill>
        </p:spPr>
        <p:txBody>
          <a:bodyPr/>
          <a:lstStyle/>
          <a:p>
            <a:r>
              <a:rPr lang="fi-FI" dirty="0" err="1"/>
              <a:t>Scrum</a:t>
            </a:r>
            <a:r>
              <a:rPr lang="fi-FI" dirty="0"/>
              <a:t> Team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C085E-9929-8547-9E98-A8A20EDE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643C-29A0-654C-8812-8059575659DD}" type="datetime1">
              <a:rPr lang="da-DK" altLang="x-none" smtClean="0"/>
              <a:pPr/>
              <a:t>27-09-2021</a:t>
            </a:fld>
            <a:endParaRPr lang="da-DK" alt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4BCB5-B808-ED42-86AF-5CAF3AB8A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a-DK" altLang="x-none"/>
              <a:t>· </a:t>
            </a:r>
            <a:fld id="{82B0FC3C-A828-A743-8EA6-B0782E54E018}" type="slidenum">
              <a:rPr lang="da-DK" altLang="x-none" smtClean="0"/>
              <a:pPr/>
              <a:t>19</a:t>
            </a:fld>
            <a:endParaRPr lang="da-DK" altLang="x-none"/>
          </a:p>
        </p:txBody>
      </p:sp>
      <p:pic>
        <p:nvPicPr>
          <p:cNvPr id="8" name="Picture 7" descr="56347511.png">
            <a:extLst>
              <a:ext uri="{FF2B5EF4-FFF2-40B4-BE49-F238E27FC236}">
                <a16:creationId xmlns:a16="http://schemas.microsoft.com/office/drawing/2014/main" id="{722902EE-42FC-5D47-8EEF-DED5CE1169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3" y="2023080"/>
            <a:ext cx="1625764" cy="270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9ED98F-CC47-C54E-A060-B8FDF7894456}"/>
              </a:ext>
            </a:extLst>
          </p:cNvPr>
          <p:cNvSpPr txBox="1">
            <a:spLocks/>
          </p:cNvSpPr>
          <p:nvPr/>
        </p:nvSpPr>
        <p:spPr bwMode="auto">
          <a:xfrm>
            <a:off x="1432560" y="1548384"/>
            <a:ext cx="6430392" cy="485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Develops the product and provides ideas to the Product Owner about how to make the product great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7 ± 2 people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Is cross-functional (includes all expertise necessary to deliver a potentially shippable product each sprint)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Is self-managing: high degree of autonomy and accountability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Besides the Scrum Master and Product Owner, everyone else is Developer, no other roles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Members full-time in the team 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endParaRPr lang="en-US" sz="2400" dirty="0"/>
          </a:p>
        </p:txBody>
      </p:sp>
      <p:pic>
        <p:nvPicPr>
          <p:cNvPr id="9" name="Picture 8" descr="200387787-001.png">
            <a:extLst>
              <a:ext uri="{FF2B5EF4-FFF2-40B4-BE49-F238E27FC236}">
                <a16:creationId xmlns:a16="http://schemas.microsoft.com/office/drawing/2014/main" id="{77F4DEEB-D22D-B745-98DC-AE4A2A4610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941" y="2121708"/>
            <a:ext cx="1388542" cy="275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200387759-001.png">
            <a:extLst>
              <a:ext uri="{FF2B5EF4-FFF2-40B4-BE49-F238E27FC236}">
                <a16:creationId xmlns:a16="http://schemas.microsoft.com/office/drawing/2014/main" id="{45F0E0DF-60DC-604E-BA9F-9A43243140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74" y="1926134"/>
            <a:ext cx="1239883" cy="309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A053857.png">
            <a:extLst>
              <a:ext uri="{FF2B5EF4-FFF2-40B4-BE49-F238E27FC236}">
                <a16:creationId xmlns:a16="http://schemas.microsoft.com/office/drawing/2014/main" id="{BC1C4854-207A-894F-BDC6-DBCA909C49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537" y="2240478"/>
            <a:ext cx="2261520" cy="309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A053845.png">
            <a:extLst>
              <a:ext uri="{FF2B5EF4-FFF2-40B4-BE49-F238E27FC236}">
                <a16:creationId xmlns:a16="http://schemas.microsoft.com/office/drawing/2014/main" id="{10332C8F-7E12-2041-816A-E88EAAA3D6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036" y="2240281"/>
            <a:ext cx="1791820" cy="304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28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56C6036-66D5-C340-BF89-64876045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58" y="3876960"/>
            <a:ext cx="7201941" cy="1853280"/>
          </a:xfrm>
        </p:spPr>
        <p:txBody>
          <a:bodyPr/>
          <a:lstStyle/>
          <a:p>
            <a:r>
              <a:rPr lang="fi-FI" dirty="0"/>
              <a:t>Agile</a:t>
            </a:r>
            <a:br>
              <a:rPr lang="fi-FI" dirty="0"/>
            </a:br>
            <a:r>
              <a:rPr lang="fi-FI" dirty="0"/>
              <a:t>Software</a:t>
            </a:r>
            <a:br>
              <a:rPr lang="fi-FI" dirty="0"/>
            </a:br>
            <a:r>
              <a:rPr lang="fi-FI" dirty="0"/>
              <a:t>Engineering</a:t>
            </a:r>
            <a:br>
              <a:rPr lang="fi-FI" dirty="0"/>
            </a:br>
            <a:endParaRPr lang="fi-FI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A98C7192-FE82-6146-9B3F-6D57084744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19731" y="2760617"/>
            <a:ext cx="6298537" cy="757646"/>
          </a:xfrm>
        </p:spPr>
        <p:txBody>
          <a:bodyPr/>
          <a:lstStyle/>
          <a:p>
            <a:r>
              <a:rPr lang="fi-FI" sz="1800" dirty="0" err="1"/>
              <a:t>Lecture</a:t>
            </a:r>
            <a:r>
              <a:rPr lang="fi-FI" sz="1800" dirty="0"/>
              <a:t>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006C6-79A6-46C1-A79D-321CD13E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824" y="1283134"/>
            <a:ext cx="7293176" cy="53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5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734B94-6939-C54A-8A84-F8D29172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60362"/>
            <a:ext cx="3280807" cy="557451"/>
          </a:xfrm>
          <a:solidFill>
            <a:schemeClr val="bg1"/>
          </a:solidFill>
        </p:spPr>
        <p:txBody>
          <a:bodyPr/>
          <a:lstStyle/>
          <a:p>
            <a:r>
              <a:rPr lang="fi-FI" dirty="0" err="1"/>
              <a:t>Scrum</a:t>
            </a:r>
            <a:r>
              <a:rPr lang="fi-FI" dirty="0"/>
              <a:t> Master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C085E-9929-8547-9E98-A8A20EDE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643C-29A0-654C-8812-8059575659DD}" type="datetime1">
              <a:rPr lang="da-DK" altLang="x-none" smtClean="0"/>
              <a:pPr/>
              <a:t>27-09-2021</a:t>
            </a:fld>
            <a:endParaRPr lang="da-DK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4BCB5-B808-ED42-86AF-5CAF3AB8A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a-DK" altLang="x-none"/>
              <a:t>· </a:t>
            </a:r>
            <a:fld id="{82B0FC3C-A828-A743-8EA6-B0782E54E018}" type="slidenum">
              <a:rPr lang="da-DK" altLang="x-none" smtClean="0"/>
              <a:pPr/>
              <a:t>20</a:t>
            </a:fld>
            <a:endParaRPr lang="da-DK" altLang="x-none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9ED98F-CC47-C54E-A060-B8FDF7894456}"/>
              </a:ext>
            </a:extLst>
          </p:cNvPr>
          <p:cNvSpPr txBox="1">
            <a:spLocks/>
          </p:cNvSpPr>
          <p:nvPr/>
        </p:nvSpPr>
        <p:spPr bwMode="auto">
          <a:xfrm>
            <a:off x="1554480" y="1415414"/>
            <a:ext cx="7772400" cy="544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Ensures that the Scrum Team understands and uses Scrum: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Studies, plans, teaches and ensures the application of Scrum: both values and practices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Prepares and leads the Scrum events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Manages team building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communication channels, team spirit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Initiates discussions on any problems, 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If the team does not react, e.g. overseeing that team learns to proceed the project on their own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Ensures that the team is fully functional and productive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Coaches the team to their best possible performance 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Helps improve team productivity in any way possible 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Enables close cooperation across all roles and functions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Shields the team from external interferences 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Helps to remove impediments</a:t>
            </a:r>
          </a:p>
          <a:p>
            <a:pPr marL="411480" indent="-411480">
              <a:buFont typeface="Arial" panose="020B0604020202020204" pitchFamily="34" charset="0"/>
              <a:buChar char="•"/>
              <a:defRPr/>
            </a:pPr>
            <a:endParaRPr lang="en-US" sz="2000" dirty="0"/>
          </a:p>
        </p:txBody>
      </p:sp>
      <p:pic>
        <p:nvPicPr>
          <p:cNvPr id="7" name="Picture 5" descr="73329588.png">
            <a:extLst>
              <a:ext uri="{FF2B5EF4-FFF2-40B4-BE49-F238E27FC236}">
                <a16:creationId xmlns:a16="http://schemas.microsoft.com/office/drawing/2014/main" id="{519FDB12-3A4B-4047-AB07-38F1623671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6" y="638176"/>
            <a:ext cx="2531744" cy="621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38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734B94-6939-C54A-8A84-F8D29172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60362"/>
            <a:ext cx="3529272" cy="557451"/>
          </a:xfrm>
          <a:solidFill>
            <a:schemeClr val="bg1"/>
          </a:solidFill>
        </p:spPr>
        <p:txBody>
          <a:bodyPr/>
          <a:lstStyle/>
          <a:p>
            <a:r>
              <a:rPr lang="fi-FI" dirty="0"/>
              <a:t>Product </a:t>
            </a:r>
            <a:r>
              <a:rPr lang="fi-FI" dirty="0" err="1"/>
              <a:t>Owner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C085E-9929-8547-9E98-A8A20EDE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643C-29A0-654C-8812-8059575659DD}" type="datetime1">
              <a:rPr lang="da-DK" altLang="x-none" smtClean="0"/>
              <a:pPr/>
              <a:t>27-09-2021</a:t>
            </a:fld>
            <a:endParaRPr lang="da-DK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4BCB5-B808-ED42-86AF-5CAF3AB8A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a-DK" altLang="x-none"/>
              <a:t>· </a:t>
            </a:r>
            <a:fld id="{82B0FC3C-A828-A743-8EA6-B0782E54E018}" type="slidenum">
              <a:rPr lang="da-DK" altLang="x-none" smtClean="0"/>
              <a:pPr/>
              <a:t>21</a:t>
            </a:fld>
            <a:endParaRPr lang="da-DK" altLang="x-none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9ED98F-CC47-C54E-A060-B8FDF7894456}"/>
              </a:ext>
            </a:extLst>
          </p:cNvPr>
          <p:cNvSpPr txBox="1">
            <a:spLocks/>
          </p:cNvSpPr>
          <p:nvPr/>
        </p:nvSpPr>
        <p:spPr bwMode="auto">
          <a:xfrm>
            <a:off x="1615440" y="1292351"/>
            <a:ext cx="6766560" cy="511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altLang="en-US" sz="2400" dirty="0"/>
              <a:t>Is responsible for maximizing return on investment (ROI), thus has the final authority</a:t>
            </a:r>
          </a:p>
          <a:p>
            <a:pPr marL="1097280" lvl="1" indent="-548640" algn="l">
              <a:buFont typeface="Arial" panose="020B0604020202020204" pitchFamily="34" charset="0"/>
              <a:buChar char="•"/>
            </a:pPr>
            <a:r>
              <a:rPr lang="en-US" dirty="0"/>
              <a:t>Profitability of the product 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altLang="en-US" sz="2400" dirty="0"/>
              <a:t>Identifies product features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altLang="en-US" sz="2400" dirty="0"/>
              <a:t>Prioritizes the features according to the market value</a:t>
            </a:r>
          </a:p>
          <a:p>
            <a:pPr marL="1097280" lvl="1" indent="-548640" algn="l">
              <a:buFont typeface="Arial" panose="020B0604020202020204" pitchFamily="34" charset="0"/>
              <a:buChar char="•"/>
            </a:pPr>
            <a:r>
              <a:rPr lang="en-US" sz="1920" dirty="0"/>
              <a:t>Adjust features and priority every iteration, as needed </a:t>
            </a:r>
            <a:endParaRPr lang="en-US" altLang="en-US" dirty="0"/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altLang="en-US" sz="2400" dirty="0"/>
              <a:t>Interacts regularly with the team, e.g., reviews the Sprint results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400" dirty="0"/>
              <a:t>Participates into Sprint Planning and Sprint Reviews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400" dirty="0"/>
              <a:t>Accepts or rejects work results 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69C613F5-6401-2A44-BD6B-5ECEAE9FC4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629" y="813436"/>
            <a:ext cx="2766060" cy="587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17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1C51-E465-4EE4-9CCF-8D1219A8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84955"/>
            <a:ext cx="5003897" cy="468479"/>
          </a:xfrm>
        </p:spPr>
        <p:txBody>
          <a:bodyPr>
            <a:normAutofit fontScale="90000"/>
          </a:bodyPr>
          <a:lstStyle/>
          <a:p>
            <a:r>
              <a:rPr lang="en-US" dirty="0"/>
              <a:t>Scrum Artifacts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35470-D74C-40DE-B762-1081298D8C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A6D26-9BD7-40C5-997A-2B04DA101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7" y="2524139"/>
            <a:ext cx="9562882" cy="3647907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Helvetica Neue"/>
              </a:rPr>
              <a:t>R</a:t>
            </a:r>
            <a:r>
              <a:rPr lang="en-US" sz="2800" b="0" i="0" dirty="0">
                <a:effectLst/>
                <a:latin typeface="Helvetica Neue"/>
              </a:rPr>
              <a:t>epresent work or value</a:t>
            </a:r>
          </a:p>
          <a:p>
            <a:r>
              <a:rPr lang="en-US" sz="2800" dirty="0">
                <a:latin typeface="Helvetica Neue"/>
              </a:rPr>
              <a:t>A</a:t>
            </a:r>
            <a:r>
              <a:rPr lang="en-US" sz="2800" b="0" i="0" dirty="0">
                <a:effectLst/>
                <a:latin typeface="Helvetica Neue"/>
              </a:rPr>
              <a:t>re designed to maximize transparency of key information</a:t>
            </a:r>
          </a:p>
          <a:p>
            <a:r>
              <a:rPr lang="en-US" sz="2800" dirty="0">
                <a:ea typeface="+mn-lt"/>
                <a:cs typeface="+mn-lt"/>
              </a:rPr>
              <a:t>Artifacts: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Product Backlog - </a:t>
            </a:r>
            <a:r>
              <a:rPr lang="en-US" sz="2400" b="0" i="0" dirty="0">
                <a:effectLst/>
                <a:latin typeface="Helvetica Neue"/>
              </a:rPr>
              <a:t>ordered list of what is needed to improve the product</a:t>
            </a:r>
            <a:endParaRPr lang="en-US" sz="1600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Sprint Backlog - </a:t>
            </a:r>
            <a:r>
              <a:rPr lang="en-US" sz="2200" b="0" i="0" dirty="0">
                <a:effectLst/>
                <a:latin typeface="Helvetica Neue"/>
              </a:rPr>
              <a:t>is composed of the Sprint Goal (why), the set of Product Backlog items selected for the Sprint (what), as well as an actionable plan for delivering the Increment (how)</a:t>
            </a:r>
            <a:endParaRPr lang="en-US" sz="1500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Increment - </a:t>
            </a:r>
            <a:r>
              <a:rPr lang="en-US" sz="2400" b="0" i="0" dirty="0">
                <a:effectLst/>
                <a:latin typeface="Helvetica Neue"/>
              </a:rPr>
              <a:t>a concrete stepping stone toward the Product Goal</a:t>
            </a:r>
            <a:endParaRPr lang="en-US" sz="1600" dirty="0"/>
          </a:p>
          <a:p>
            <a:endParaRPr lang="en-US" sz="3200" dirty="0">
              <a:cs typeface="Arial"/>
            </a:endParaRP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EA822-248E-4DA9-9A8F-2542268A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7" y="858963"/>
            <a:ext cx="4984288" cy="20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4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B134D7-D95C-7545-9C22-5D6ACC46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916" y="1267370"/>
            <a:ext cx="3356148" cy="557451"/>
          </a:xfrm>
          <a:solidFill>
            <a:schemeClr val="bg1"/>
          </a:solidFill>
        </p:spPr>
        <p:txBody>
          <a:bodyPr/>
          <a:lstStyle/>
          <a:p>
            <a:r>
              <a:rPr lang="fi-FI" dirty="0" err="1"/>
              <a:t>Backlog</a:t>
            </a:r>
            <a:r>
              <a:rPr lang="fi-FI" dirty="0"/>
              <a:t> </a:t>
            </a:r>
            <a:r>
              <a:rPr lang="fi-FI" dirty="0" err="1"/>
              <a:t>Items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17C1-1898-034A-8A49-1F27498A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643C-29A0-654C-8812-8059575659DD}" type="datetime1">
              <a:rPr lang="da-DK" altLang="x-none" smtClean="0"/>
              <a:pPr/>
              <a:t>27-09-2021</a:t>
            </a:fld>
            <a:endParaRPr lang="da-DK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6486E-238B-D141-9F96-E7EB15282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a-DK" altLang="x-none"/>
              <a:t>· </a:t>
            </a:r>
            <a:fld id="{82B0FC3C-A828-A743-8EA6-B0782E54E018}" type="slidenum">
              <a:rPr lang="da-DK" altLang="x-none" smtClean="0"/>
              <a:pPr/>
              <a:t>23</a:t>
            </a:fld>
            <a:endParaRPr lang="da-DK" altLang="x-non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8110B0-34EB-044F-82A7-B7CCEA3C5054}"/>
              </a:ext>
            </a:extLst>
          </p:cNvPr>
          <p:cNvSpPr txBox="1">
            <a:spLocks/>
          </p:cNvSpPr>
          <p:nvPr/>
        </p:nvSpPr>
        <p:spPr bwMode="auto">
          <a:xfrm>
            <a:off x="1341120" y="2032337"/>
            <a:ext cx="5169408" cy="41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altLang="en-US" sz="3360" dirty="0"/>
              <a:t>Often three types</a:t>
            </a:r>
          </a:p>
          <a:p>
            <a:pPr marL="960120" lvl="1" indent="-411480" algn="l">
              <a:buFont typeface="Arial" panose="020B0604020202020204" pitchFamily="34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Epic</a:t>
            </a:r>
          </a:p>
          <a:p>
            <a:pPr marL="960120" lvl="1" indent="-411480" algn="l">
              <a:buFont typeface="Arial" panose="020B0604020202020204" pitchFamily="34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Feature</a:t>
            </a:r>
          </a:p>
          <a:p>
            <a:pPr marL="960120" lvl="1" indent="-411480" algn="l">
              <a:buFont typeface="Arial" panose="020B0604020202020204" pitchFamily="34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User story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altLang="en-US" sz="3360" dirty="0"/>
              <a:t>In a backlog management tool</a:t>
            </a:r>
          </a:p>
          <a:p>
            <a:pPr marL="960120" lvl="1" indent="-411480" algn="l">
              <a:buFont typeface="Arial" panose="020B0604020202020204" pitchFamily="34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E.g. Jira</a:t>
            </a:r>
          </a:p>
          <a:p>
            <a:pPr marL="411480" indent="-411480">
              <a:buFont typeface="Arial" panose="020B0604020202020204" pitchFamily="34" charset="0"/>
              <a:buChar char="•"/>
            </a:pPr>
            <a:r>
              <a:rPr lang="en-US" altLang="en-US" sz="3360" dirty="0"/>
              <a:t>Size estimates</a:t>
            </a:r>
          </a:p>
          <a:p>
            <a:pPr marL="960120" lvl="1" indent="-411480" algn="l">
              <a:buFont typeface="Arial" panose="020B0604020202020204" pitchFamily="34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Story points (e.g. Fibonacci numbers: (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0), 1, 2, 3, 5, 8, 13, 21…</a:t>
            </a:r>
            <a:r>
              <a:rPr lang="en-US" altLang="en-US" sz="2880" dirty="0">
                <a:solidFill>
                  <a:schemeClr val="tx1"/>
                </a:solidFill>
              </a:rPr>
              <a:t>)</a:t>
            </a:r>
          </a:p>
          <a:p>
            <a:pPr marL="960120" lvl="1" indent="-411480" algn="l">
              <a:buFont typeface="Arial" panose="020B0604020202020204" pitchFamily="34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T-shirt sizes: S, M, 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A76BA-67C1-584F-9797-D3870A18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56" y="2300561"/>
            <a:ext cx="4984288" cy="20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9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1C51-E465-4EE4-9CCF-8D1219A8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35470-D74C-40DE-B762-1081298D8C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A6D26-9BD7-40C5-997A-2B04DA101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The Sprint</a:t>
            </a:r>
          </a:p>
          <a:p>
            <a:r>
              <a:rPr lang="en-US" sz="3200" dirty="0">
                <a:ea typeface="+mn-lt"/>
                <a:cs typeface="+mn-lt"/>
              </a:rPr>
              <a:t>Sprint planning</a:t>
            </a:r>
          </a:p>
          <a:p>
            <a:r>
              <a:rPr lang="en-US" sz="3200" dirty="0">
                <a:ea typeface="+mn-lt"/>
                <a:cs typeface="+mn-lt"/>
              </a:rPr>
              <a:t>Daily Scrum</a:t>
            </a:r>
          </a:p>
          <a:p>
            <a:r>
              <a:rPr lang="en-US" sz="3200" dirty="0">
                <a:ea typeface="+mn-lt"/>
                <a:cs typeface="+mn-lt"/>
              </a:rPr>
              <a:t>Sprint Review</a:t>
            </a:r>
          </a:p>
          <a:p>
            <a:r>
              <a:rPr lang="en-US" sz="3200" dirty="0">
                <a:ea typeface="+mn-lt"/>
                <a:cs typeface="+mn-lt"/>
              </a:rPr>
              <a:t>Sprint retrospective</a:t>
            </a:r>
            <a:endParaRPr lang="en-US" sz="3200" dirty="0"/>
          </a:p>
          <a:p>
            <a:endParaRPr lang="en-US" sz="3200" dirty="0">
              <a:cs typeface="Arial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2462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D61E-CC53-460D-BEF5-C58EAC2E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Sprint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5AB22-4A28-4336-A330-8C7CAFDF6F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B7CE3-1CE1-4595-91F4-B2022A097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0" i="0" dirty="0">
                <a:effectLst/>
                <a:latin typeface="Helvetica Neue"/>
              </a:rPr>
              <a:t>Fixed length – one month or less</a:t>
            </a:r>
          </a:p>
          <a:p>
            <a:pPr algn="l"/>
            <a:r>
              <a:rPr lang="en-US" sz="2800" b="0" i="0" dirty="0">
                <a:effectLst/>
                <a:latin typeface="Helvetica Neue"/>
              </a:rPr>
              <a:t>During the Sprint:</a:t>
            </a:r>
          </a:p>
          <a:p>
            <a:pPr lvl="1"/>
            <a:r>
              <a:rPr lang="en-US" sz="2400" b="0" i="0" dirty="0">
                <a:effectLst/>
                <a:latin typeface="Helvetica Neue"/>
              </a:rPr>
              <a:t>No changes are made that would endanger the Sprint Goal;</a:t>
            </a:r>
          </a:p>
          <a:p>
            <a:pPr lvl="1"/>
            <a:r>
              <a:rPr lang="en-US" sz="2400" b="0" i="0" dirty="0">
                <a:effectLst/>
                <a:latin typeface="Helvetica Neue"/>
              </a:rPr>
              <a:t>Quality does not decrease;</a:t>
            </a:r>
          </a:p>
          <a:p>
            <a:pPr lvl="1"/>
            <a:r>
              <a:rPr lang="en-US" sz="2400" b="0" i="0" dirty="0">
                <a:effectLst/>
                <a:latin typeface="Helvetica Neue"/>
              </a:rPr>
              <a:t>The Product Backlog is refined as needed; and,</a:t>
            </a:r>
          </a:p>
          <a:p>
            <a:pPr lvl="1"/>
            <a:r>
              <a:rPr lang="en-US" sz="2400" b="0" i="0" dirty="0">
                <a:effectLst/>
                <a:latin typeface="Helvetica Neue"/>
              </a:rPr>
              <a:t>Scope may be clarified and renegotiated with the Product Owner as more is learned.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808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1C51-E465-4EE4-9CCF-8D1219A8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Sprint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35470-D74C-40DE-B762-1081298D8C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A6D26-9BD7-40C5-997A-2B04DA101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latin typeface="Helvetica Neue"/>
              </a:rPr>
              <a:t>I</a:t>
            </a:r>
            <a:r>
              <a:rPr lang="en-US" sz="2800" b="0" i="0" dirty="0">
                <a:effectLst/>
                <a:latin typeface="Helvetica Neue"/>
              </a:rPr>
              <a:t>nitiates the Sprint by laying out the work to be performed for the Sprint</a:t>
            </a:r>
          </a:p>
          <a:p>
            <a:r>
              <a:rPr lang="en-US" sz="2800" dirty="0">
                <a:latin typeface="Helvetica Neue"/>
              </a:rPr>
              <a:t>The </a:t>
            </a:r>
            <a:r>
              <a:rPr lang="en-US" sz="2800" b="0" i="0" dirty="0">
                <a:effectLst/>
                <a:latin typeface="Helvetica Neue"/>
              </a:rPr>
              <a:t>resulting plan is created by the collaborative work of the entire Scrum Team</a:t>
            </a:r>
          </a:p>
          <a:p>
            <a:r>
              <a:rPr lang="en-US" sz="2800" dirty="0">
                <a:latin typeface="Helvetica Neue"/>
              </a:rPr>
              <a:t>Topics:</a:t>
            </a:r>
          </a:p>
          <a:p>
            <a:pPr lvl="1"/>
            <a:r>
              <a:rPr lang="en-US" sz="2500" dirty="0">
                <a:latin typeface="Helvetica Neue"/>
              </a:rPr>
              <a:t>Why is this Sprint valuable? – Sprint goal</a:t>
            </a:r>
          </a:p>
          <a:p>
            <a:pPr lvl="1"/>
            <a:r>
              <a:rPr lang="en-US" sz="2500" b="0" i="0" dirty="0">
                <a:effectLst/>
                <a:latin typeface="Helvetica Neue"/>
              </a:rPr>
              <a:t>What can be DONE this sprint? – Estimate &amp; select items</a:t>
            </a:r>
          </a:p>
          <a:p>
            <a:pPr lvl="1"/>
            <a:r>
              <a:rPr lang="en-US" sz="2500" dirty="0">
                <a:latin typeface="Helvetica Neue"/>
              </a:rPr>
              <a:t>How will the chosen work get done?</a:t>
            </a:r>
          </a:p>
          <a:p>
            <a:r>
              <a:rPr lang="en-US" sz="2800" b="0" i="0" dirty="0">
                <a:effectLst/>
                <a:latin typeface="Helvetica Neue"/>
              </a:rPr>
              <a:t>Max 8 hours for one month sprint</a:t>
            </a:r>
          </a:p>
          <a:p>
            <a:endParaRPr lang="en-US" sz="3200" dirty="0">
              <a:cs typeface="Arial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7392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B134D7-D95C-7545-9C22-5D6ACC46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4" y="60362"/>
            <a:ext cx="6849092" cy="557451"/>
          </a:xfrm>
          <a:solidFill>
            <a:schemeClr val="bg1"/>
          </a:solidFill>
        </p:spPr>
        <p:txBody>
          <a:bodyPr/>
          <a:lstStyle/>
          <a:p>
            <a:r>
              <a:rPr lang="fi-FI" dirty="0" err="1"/>
              <a:t>Daily</a:t>
            </a:r>
            <a:r>
              <a:rPr lang="fi-FI" dirty="0"/>
              <a:t> </a:t>
            </a:r>
            <a:r>
              <a:rPr lang="fi-FI" dirty="0" err="1"/>
              <a:t>Scrum</a:t>
            </a:r>
            <a:r>
              <a:rPr lang="fi-FI" dirty="0"/>
              <a:t> / (</a:t>
            </a:r>
            <a:r>
              <a:rPr lang="fi-FI" dirty="0" err="1"/>
              <a:t>Daily</a:t>
            </a:r>
            <a:r>
              <a:rPr lang="fi-FI" dirty="0"/>
              <a:t> </a:t>
            </a:r>
            <a:r>
              <a:rPr lang="fi-FI" dirty="0" err="1"/>
              <a:t>Stand-up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17C1-1898-034A-8A49-1F27498A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643C-29A0-654C-8812-8059575659DD}" type="datetime1">
              <a:rPr lang="da-DK" altLang="x-none" smtClean="0"/>
              <a:pPr/>
              <a:t>27-09-2021</a:t>
            </a:fld>
            <a:endParaRPr lang="da-DK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6486E-238B-D141-9F96-E7EB15282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a-DK" altLang="x-none"/>
              <a:t>· </a:t>
            </a:r>
            <a:fld id="{82B0FC3C-A828-A743-8EA6-B0782E54E018}" type="slidenum">
              <a:rPr lang="da-DK" altLang="x-none" smtClean="0"/>
              <a:pPr/>
              <a:t>27</a:t>
            </a:fld>
            <a:endParaRPr lang="da-DK" altLang="x-non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8110B0-34EB-044F-82A7-B7CCEA3C5054}"/>
              </a:ext>
            </a:extLst>
          </p:cNvPr>
          <p:cNvSpPr txBox="1">
            <a:spLocks/>
          </p:cNvSpPr>
          <p:nvPr/>
        </p:nvSpPr>
        <p:spPr bwMode="auto">
          <a:xfrm>
            <a:off x="1341120" y="817889"/>
            <a:ext cx="5852160" cy="535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548640">
              <a:buFont typeface="Arial" panose="020B0604020202020204" pitchFamily="34" charset="0"/>
              <a:buChar char="•"/>
              <a:defRPr/>
            </a:pPr>
            <a:endParaRPr lang="en-US" sz="336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0AEB73-F2D3-8245-BC3D-4FC14879A2A9}"/>
              </a:ext>
            </a:extLst>
          </p:cNvPr>
          <p:cNvSpPr txBox="1">
            <a:spLocks/>
          </p:cNvSpPr>
          <p:nvPr/>
        </p:nvSpPr>
        <p:spPr bwMode="auto">
          <a:xfrm>
            <a:off x="1359268" y="1450847"/>
            <a:ext cx="6940817" cy="508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548640">
              <a:buFont typeface="Arial" panose="020B0604020202020204" pitchFamily="34" charset="0"/>
              <a:buChar char="•"/>
              <a:defRPr/>
            </a:pPr>
            <a:r>
              <a:rPr lang="en-US" b="1" dirty="0"/>
              <a:t>Participants: Developers</a:t>
            </a:r>
            <a:r>
              <a:rPr lang="en-US" dirty="0"/>
              <a:t> (Scrum Master &amp; Product Owner optional)</a:t>
            </a:r>
          </a:p>
          <a:p>
            <a:pPr marL="548640" indent="-548640">
              <a:buFont typeface="Arial" panose="020B0604020202020204" pitchFamily="34" charset="0"/>
              <a:buChar char="•"/>
              <a:defRPr/>
            </a:pPr>
            <a:r>
              <a:rPr lang="en-US" b="1" dirty="0"/>
              <a:t>Goal: </a:t>
            </a:r>
            <a:r>
              <a:rPr lang="en-US" dirty="0"/>
              <a:t>Update, coordinate, adjust – not a status reporting to anybody else</a:t>
            </a:r>
          </a:p>
          <a:p>
            <a:pPr marL="548640" indent="-548640">
              <a:buFont typeface="Arial" panose="020B0604020202020204" pitchFamily="34" charset="0"/>
              <a:buChar char="•"/>
              <a:defRPr/>
            </a:pPr>
            <a:r>
              <a:rPr lang="en-US" dirty="0"/>
              <a:t>Max 15 min</a:t>
            </a:r>
          </a:p>
          <a:p>
            <a:pPr marL="548640" indent="-548640">
              <a:buFont typeface="Arial" panose="020B0604020202020204" pitchFamily="34" charset="0"/>
              <a:buChar char="•"/>
              <a:defRPr/>
            </a:pPr>
            <a:r>
              <a:rPr lang="en-US" dirty="0"/>
              <a:t>Suggestion: each member tells the other team members: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</a:rPr>
              <a:t>What has been accomplished since the last meeting?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</a:rPr>
              <a:t>What will be done before the next meeting?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</a:rPr>
              <a:t>What obstacles are in the way?</a:t>
            </a:r>
          </a:p>
          <a:p>
            <a:pPr marL="548640" indent="-548640">
              <a:buFont typeface="Arial" panose="020B0604020202020204" pitchFamily="34" charset="0"/>
              <a:buChar char="•"/>
              <a:defRPr/>
            </a:pPr>
            <a:r>
              <a:rPr lang="en-US" dirty="0"/>
              <a:t>If discussion needed: follow-up meetings agreed and held afterwards</a:t>
            </a:r>
          </a:p>
          <a:p>
            <a:pPr marL="548640" indent="-548640"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03A49B7B-E9CA-F547-91DC-9B8978145BC1}"/>
              </a:ext>
            </a:extLst>
          </p:cNvPr>
          <p:cNvGrpSpPr>
            <a:grpSpLocks/>
          </p:cNvGrpSpPr>
          <p:nvPr/>
        </p:nvGrpSpPr>
        <p:grpSpPr bwMode="auto">
          <a:xfrm>
            <a:off x="8248650" y="3886202"/>
            <a:ext cx="2827020" cy="2470784"/>
            <a:chOff x="4271636" y="920008"/>
            <a:chExt cx="4889132" cy="4567126"/>
          </a:xfrm>
        </p:grpSpPr>
        <p:pic>
          <p:nvPicPr>
            <p:cNvPr id="8" name="Picture 6" descr="56347511.png">
              <a:extLst>
                <a:ext uri="{FF2B5EF4-FFF2-40B4-BE49-F238E27FC236}">
                  <a16:creationId xmlns:a16="http://schemas.microsoft.com/office/drawing/2014/main" id="{16EDD851-E671-3243-B4E7-4A6F9A4E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636" y="1052736"/>
              <a:ext cx="2044310" cy="361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200387787-001.png">
              <a:extLst>
                <a:ext uri="{FF2B5EF4-FFF2-40B4-BE49-F238E27FC236}">
                  <a16:creationId xmlns:a16="http://schemas.microsoft.com/office/drawing/2014/main" id="{796A8E7C-E7FF-6243-96EC-004A40EB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4389" y="1182956"/>
              <a:ext cx="1746379" cy="3692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 descr="200387759-001.png">
              <a:extLst>
                <a:ext uri="{FF2B5EF4-FFF2-40B4-BE49-F238E27FC236}">
                  <a16:creationId xmlns:a16="http://schemas.microsoft.com/office/drawing/2014/main" id="{3A47196D-E1AD-9B44-A59E-64D614A80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3534" y="920008"/>
              <a:ext cx="1558871" cy="4142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 descr="73329588.png">
              <a:extLst>
                <a:ext uri="{FF2B5EF4-FFF2-40B4-BE49-F238E27FC236}">
                  <a16:creationId xmlns:a16="http://schemas.microsoft.com/office/drawing/2014/main" id="{A4A722F4-E2B5-DD40-B823-A6CB52940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072" y="966705"/>
              <a:ext cx="1628600" cy="400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 descr="AA053857.png">
              <a:extLst>
                <a:ext uri="{FF2B5EF4-FFF2-40B4-BE49-F238E27FC236}">
                  <a16:creationId xmlns:a16="http://schemas.microsoft.com/office/drawing/2014/main" id="{8E6B4F90-2D41-164D-A188-4324A338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344" y="1340768"/>
              <a:ext cx="2843222" cy="4146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 descr="AA053845.png">
              <a:extLst>
                <a:ext uri="{FF2B5EF4-FFF2-40B4-BE49-F238E27FC236}">
                  <a16:creationId xmlns:a16="http://schemas.microsoft.com/office/drawing/2014/main" id="{2E2E8846-15CE-164C-9B45-BA466EC11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038" y="1340768"/>
              <a:ext cx="2253495" cy="4077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ACC37D6-AA96-184F-A043-B4FB4C8568A1}"/>
              </a:ext>
            </a:extLst>
          </p:cNvPr>
          <p:cNvSpPr txBox="1"/>
          <p:nvPr/>
        </p:nvSpPr>
        <p:spPr>
          <a:xfrm>
            <a:off x="8345804" y="2478380"/>
            <a:ext cx="2979228" cy="12741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32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15 min</a:t>
            </a:r>
          </a:p>
          <a:p>
            <a:pPr>
              <a:defRPr/>
            </a:pPr>
            <a:r>
              <a:rPr lang="en-US" sz="336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 Questions</a:t>
            </a:r>
          </a:p>
        </p:txBody>
      </p:sp>
    </p:spTree>
    <p:extLst>
      <p:ext uri="{BB962C8B-B14F-4D97-AF65-F5344CB8AC3E}">
        <p14:creationId xmlns:p14="http://schemas.microsoft.com/office/powerpoint/2010/main" val="335354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CE8D-6CDF-4F86-92E1-EBDDD962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Sprint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BF490-E114-4BDF-8077-62DDD6E66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69DEB-D93B-4B11-A6CD-E3EC71BF45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Helvetica Neue"/>
              </a:rPr>
              <a:t>The purpose: to inspect the outcome of the Sprint and determine future adaptations. </a:t>
            </a:r>
          </a:p>
          <a:p>
            <a:r>
              <a:rPr lang="en-US" sz="2000" b="0" i="0" dirty="0">
                <a:effectLst/>
                <a:latin typeface="Helvetica Neue"/>
              </a:rPr>
              <a:t>The Scrum Team presents the results of their work to key stakeholders and progress toward the Product Goal is discussed</a:t>
            </a:r>
          </a:p>
          <a:p>
            <a:r>
              <a:rPr lang="en-US" sz="2000" dirty="0">
                <a:latin typeface="Helvetica Neue"/>
              </a:rPr>
              <a:t>What to do next?</a:t>
            </a:r>
          </a:p>
          <a:p>
            <a:r>
              <a:rPr lang="en-US" sz="2000" dirty="0">
                <a:latin typeface="Helvetica Neue"/>
              </a:rPr>
              <a:t>Product Backlog may be adjusted</a:t>
            </a:r>
          </a:p>
          <a:p>
            <a:r>
              <a:rPr lang="en-US" sz="2000" dirty="0">
                <a:latin typeface="Helvetica Neue"/>
              </a:rPr>
              <a:t>Max 4 hours for one month Sprint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8585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B134D7-D95C-7545-9C22-5D6ACC46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92" y="340582"/>
            <a:ext cx="4702670" cy="557451"/>
          </a:xfrm>
          <a:solidFill>
            <a:schemeClr val="bg1"/>
          </a:solidFill>
        </p:spPr>
        <p:txBody>
          <a:bodyPr/>
          <a:lstStyle/>
          <a:p>
            <a:r>
              <a:rPr lang="fi-FI" dirty="0"/>
              <a:t>Sprint </a:t>
            </a:r>
            <a:r>
              <a:rPr lang="fi-FI" dirty="0" err="1"/>
              <a:t>Retrospective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17C1-1898-034A-8A49-1F27498A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643C-29A0-654C-8812-8059575659DD}" type="datetime1">
              <a:rPr lang="da-DK" altLang="x-none" smtClean="0"/>
              <a:pPr/>
              <a:t>27-09-2021</a:t>
            </a:fld>
            <a:endParaRPr lang="da-DK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6486E-238B-D141-9F96-E7EB15282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a-DK" altLang="x-none"/>
              <a:t>· </a:t>
            </a:r>
            <a:fld id="{82B0FC3C-A828-A743-8EA6-B0782E54E018}" type="slidenum">
              <a:rPr lang="da-DK" altLang="x-none" smtClean="0"/>
              <a:pPr/>
              <a:t>29</a:t>
            </a:fld>
            <a:endParaRPr lang="da-DK" altLang="x-non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8110B0-34EB-044F-82A7-B7CCEA3C5054}"/>
              </a:ext>
            </a:extLst>
          </p:cNvPr>
          <p:cNvSpPr txBox="1">
            <a:spLocks/>
          </p:cNvSpPr>
          <p:nvPr/>
        </p:nvSpPr>
        <p:spPr bwMode="auto">
          <a:xfrm>
            <a:off x="1341120" y="817889"/>
            <a:ext cx="5852160" cy="535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548640">
              <a:buFont typeface="Arial" panose="020B0604020202020204" pitchFamily="34" charset="0"/>
              <a:buChar char="•"/>
              <a:defRPr/>
            </a:pPr>
            <a:endParaRPr lang="en-US" sz="336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E634DB-30BB-7849-9B86-6ADC06E5F26C}"/>
              </a:ext>
            </a:extLst>
          </p:cNvPr>
          <p:cNvSpPr txBox="1">
            <a:spLocks/>
          </p:cNvSpPr>
          <p:nvPr/>
        </p:nvSpPr>
        <p:spPr bwMode="auto">
          <a:xfrm>
            <a:off x="1232327" y="1282150"/>
            <a:ext cx="9033510" cy="292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548640">
              <a:buFont typeface="Arial" panose="020B0604020202020204" pitchFamily="34" charset="0"/>
              <a:buChar char="•"/>
              <a:defRPr/>
            </a:pPr>
            <a:r>
              <a:rPr lang="en-US" sz="3360" dirty="0"/>
              <a:t>Inspection and adaption related to the </a:t>
            </a:r>
            <a:r>
              <a:rPr lang="en-US" sz="3360" i="1" dirty="0"/>
              <a:t>process and environment</a:t>
            </a:r>
          </a:p>
          <a:p>
            <a:pPr marL="548640" indent="-548640">
              <a:buFont typeface="Arial" panose="020B0604020202020204" pitchFamily="34" charset="0"/>
              <a:buChar char="•"/>
              <a:defRPr/>
            </a:pPr>
            <a:r>
              <a:rPr lang="en-US" sz="3360" dirty="0"/>
              <a:t>Participants: Scrum Team</a:t>
            </a:r>
          </a:p>
          <a:p>
            <a:pPr marL="548640" indent="-548640">
              <a:buFont typeface="Arial" panose="020B0604020202020204" pitchFamily="34" charset="0"/>
              <a:buChar char="•"/>
              <a:defRPr/>
            </a:pPr>
            <a:r>
              <a:rPr lang="en-US" sz="2880" dirty="0">
                <a:solidFill>
                  <a:schemeClr val="tx1"/>
                </a:solidFill>
              </a:rPr>
              <a:t>Team discusses what’s working and what’s not working and agree on changes to try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2880" dirty="0">
                <a:solidFill>
                  <a:schemeClr val="tx1"/>
                </a:solidFill>
              </a:rPr>
              <a:t>Usually the Scrum Master facilitates</a:t>
            </a:r>
          </a:p>
          <a:p>
            <a:pPr marL="960120" lvl="1" indent="-411480" algn="l">
              <a:buFont typeface="Arial" panose="020B0604020202020204" pitchFamily="34" charset="0"/>
              <a:buChar char="•"/>
              <a:defRPr/>
            </a:pPr>
            <a:r>
              <a:rPr lang="en-US" sz="2880" dirty="0">
                <a:solidFill>
                  <a:schemeClr val="tx1"/>
                </a:solidFill>
              </a:rPr>
              <a:t>Different techniques, try different ones!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A1C4904E-6C7A-8F4A-A017-BF0D5EEF5B56}"/>
              </a:ext>
            </a:extLst>
          </p:cNvPr>
          <p:cNvSpPr/>
          <p:nvPr/>
        </p:nvSpPr>
        <p:spPr>
          <a:xfrm>
            <a:off x="1946703" y="4872083"/>
            <a:ext cx="520064" cy="432436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687D3-12DE-FB40-BB55-B0D7FD53C7AF}"/>
              </a:ext>
            </a:extLst>
          </p:cNvPr>
          <p:cNvSpPr txBox="1"/>
          <p:nvPr/>
        </p:nvSpPr>
        <p:spPr>
          <a:xfrm>
            <a:off x="1774627" y="4180478"/>
            <a:ext cx="1728192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36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</a:rPr>
              <a:t>Keep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BF02A-46AA-3C40-AD00-65F00CD2081E}"/>
              </a:ext>
            </a:extLst>
          </p:cNvPr>
          <p:cNvSpPr txBox="1"/>
          <p:nvPr/>
        </p:nvSpPr>
        <p:spPr>
          <a:xfrm>
            <a:off x="4798963" y="4180478"/>
            <a:ext cx="1728192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36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</a:rPr>
              <a:t>Drop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36926-3D67-C64D-B2CD-5BDAA375E30B}"/>
              </a:ext>
            </a:extLst>
          </p:cNvPr>
          <p:cNvSpPr txBox="1"/>
          <p:nvPr/>
        </p:nvSpPr>
        <p:spPr>
          <a:xfrm>
            <a:off x="7650480" y="4180478"/>
            <a:ext cx="1728192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36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</a:rPr>
              <a:t>Try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741BCF-B55F-1C46-AD97-0A5A3921C562}"/>
              </a:ext>
            </a:extLst>
          </p:cNvPr>
          <p:cNvCxnSpPr/>
          <p:nvPr/>
        </p:nvCxnSpPr>
        <p:spPr>
          <a:xfrm>
            <a:off x="3847892" y="4439648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E0481C-5FEE-C346-82CC-68F72AF86FB1}"/>
              </a:ext>
            </a:extLst>
          </p:cNvPr>
          <p:cNvCxnSpPr/>
          <p:nvPr/>
        </p:nvCxnSpPr>
        <p:spPr>
          <a:xfrm>
            <a:off x="4021247" y="4439648"/>
            <a:ext cx="0" cy="155448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F94DE7-D257-2D46-85A7-B371F72B175A}"/>
              </a:ext>
            </a:extLst>
          </p:cNvPr>
          <p:cNvCxnSpPr/>
          <p:nvPr/>
        </p:nvCxnSpPr>
        <p:spPr>
          <a:xfrm>
            <a:off x="1516172" y="4439648"/>
            <a:ext cx="0" cy="155448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B7B1E1-3ED5-074F-A2ED-9F4B9B5D4DEA}"/>
              </a:ext>
            </a:extLst>
          </p:cNvPr>
          <p:cNvCxnSpPr/>
          <p:nvPr/>
        </p:nvCxnSpPr>
        <p:spPr>
          <a:xfrm>
            <a:off x="9551462" y="4439648"/>
            <a:ext cx="0" cy="155448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ED02B6-BF75-DA4F-A4FD-F06A54CB229C}"/>
              </a:ext>
            </a:extLst>
          </p:cNvPr>
          <p:cNvCxnSpPr/>
          <p:nvPr/>
        </p:nvCxnSpPr>
        <p:spPr>
          <a:xfrm>
            <a:off x="6787307" y="4439648"/>
            <a:ext cx="0" cy="155448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306C83B-6B34-7745-91B3-9DD6F93010C2}"/>
              </a:ext>
            </a:extLst>
          </p:cNvPr>
          <p:cNvSpPr/>
          <p:nvPr/>
        </p:nvSpPr>
        <p:spPr>
          <a:xfrm>
            <a:off x="7823627" y="5216889"/>
            <a:ext cx="518160" cy="432434"/>
          </a:xfrm>
          <a:prstGeom prst="foldedCorner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216DD3AE-44A8-3441-B506-001C01762A63}"/>
              </a:ext>
            </a:extLst>
          </p:cNvPr>
          <p:cNvSpPr/>
          <p:nvPr/>
        </p:nvSpPr>
        <p:spPr>
          <a:xfrm>
            <a:off x="7217837" y="4872083"/>
            <a:ext cx="518160" cy="432436"/>
          </a:xfrm>
          <a:prstGeom prst="foldedCorner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B1410431-AFF1-8B43-A896-7F6D9CC039AE}"/>
              </a:ext>
            </a:extLst>
          </p:cNvPr>
          <p:cNvSpPr/>
          <p:nvPr/>
        </p:nvSpPr>
        <p:spPr>
          <a:xfrm>
            <a:off x="5490002" y="4872083"/>
            <a:ext cx="518160" cy="432436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20" name="Folded Corner 19">
            <a:extLst>
              <a:ext uri="{FF2B5EF4-FFF2-40B4-BE49-F238E27FC236}">
                <a16:creationId xmlns:a16="http://schemas.microsoft.com/office/drawing/2014/main" id="{C244EBFA-2950-2846-961D-30D16B426264}"/>
              </a:ext>
            </a:extLst>
          </p:cNvPr>
          <p:cNvSpPr/>
          <p:nvPr/>
        </p:nvSpPr>
        <p:spPr>
          <a:xfrm>
            <a:off x="4539407" y="4872083"/>
            <a:ext cx="518160" cy="432436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21" name="Folded Corner 20">
            <a:extLst>
              <a:ext uri="{FF2B5EF4-FFF2-40B4-BE49-F238E27FC236}">
                <a16:creationId xmlns:a16="http://schemas.microsoft.com/office/drawing/2014/main" id="{72FA2548-49F2-194F-BCFC-827B7C52C0DD}"/>
              </a:ext>
            </a:extLst>
          </p:cNvPr>
          <p:cNvSpPr/>
          <p:nvPr/>
        </p:nvSpPr>
        <p:spPr>
          <a:xfrm>
            <a:off x="2725847" y="5304519"/>
            <a:ext cx="518160" cy="430530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22" name="Folded Corner 21">
            <a:extLst>
              <a:ext uri="{FF2B5EF4-FFF2-40B4-BE49-F238E27FC236}">
                <a16:creationId xmlns:a16="http://schemas.microsoft.com/office/drawing/2014/main" id="{2CB43D0B-B84D-1B41-80B6-EF9D74A4AAE3}"/>
              </a:ext>
            </a:extLst>
          </p:cNvPr>
          <p:cNvSpPr/>
          <p:nvPr/>
        </p:nvSpPr>
        <p:spPr>
          <a:xfrm>
            <a:off x="1946703" y="5475969"/>
            <a:ext cx="520064" cy="432434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AB676590-04F6-864B-BA62-DFBE2FB47B26}"/>
              </a:ext>
            </a:extLst>
          </p:cNvPr>
          <p:cNvSpPr/>
          <p:nvPr/>
        </p:nvSpPr>
        <p:spPr>
          <a:xfrm>
            <a:off x="8515142" y="4784453"/>
            <a:ext cx="518160" cy="432436"/>
          </a:xfrm>
          <a:prstGeom prst="foldedCorner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24" name="Date Placeholder 9">
            <a:extLst>
              <a:ext uri="{FF2B5EF4-FFF2-40B4-BE49-F238E27FC236}">
                <a16:creationId xmlns:a16="http://schemas.microsoft.com/office/drawing/2014/main" id="{1FCFEF2F-8CC4-B94C-AC58-20D68C1172F4}"/>
              </a:ext>
            </a:extLst>
          </p:cNvPr>
          <p:cNvSpPr txBox="1">
            <a:spLocks/>
          </p:cNvSpPr>
          <p:nvPr/>
        </p:nvSpPr>
        <p:spPr>
          <a:xfrm>
            <a:off x="4809917" y="6641829"/>
            <a:ext cx="1853566" cy="15049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a-DK"/>
            </a:defPPr>
            <a:lvl1pPr algn="l" defTabSz="457200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i-FI" sz="1080">
                <a:solidFill>
                  <a:srgbClr val="898989"/>
                </a:solidFill>
              </a:rPr>
              <a:t>21.9.2016</a:t>
            </a:r>
          </a:p>
        </p:txBody>
      </p:sp>
    </p:spTree>
    <p:extLst>
      <p:ext uri="{BB962C8B-B14F-4D97-AF65-F5344CB8AC3E}">
        <p14:creationId xmlns:p14="http://schemas.microsoft.com/office/powerpoint/2010/main" val="61624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5889-97D5-4195-AFEF-36C0B43E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79" y="2058013"/>
            <a:ext cx="2638649" cy="2199365"/>
          </a:xfrm>
        </p:spPr>
        <p:txBody>
          <a:bodyPr>
            <a:normAutofit/>
          </a:bodyPr>
          <a:lstStyle/>
          <a:p>
            <a:r>
              <a:rPr lang="en-US" dirty="0"/>
              <a:t>Course </a:t>
            </a:r>
            <a:br>
              <a:rPr lang="en-US" dirty="0"/>
            </a:br>
            <a:r>
              <a:rPr lang="en-US" dirty="0"/>
              <a:t>Lecture</a:t>
            </a:r>
            <a:br>
              <a:rPr lang="en-US" dirty="0"/>
            </a:br>
            <a:r>
              <a:rPr lang="en-US" dirty="0"/>
              <a:t>Schedule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FFA0A71-4AD6-4B0E-B7A0-34AE8E5E5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52874"/>
              </p:ext>
            </p:extLst>
          </p:nvPr>
        </p:nvGraphicFramePr>
        <p:xfrm>
          <a:off x="3279648" y="1146386"/>
          <a:ext cx="8660383" cy="5562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81976">
                  <a:extLst>
                    <a:ext uri="{9D8B030D-6E8A-4147-A177-3AD203B41FA5}">
                      <a16:colId xmlns:a16="http://schemas.microsoft.com/office/drawing/2014/main" val="2835233386"/>
                    </a:ext>
                  </a:extLst>
                </a:gridCol>
                <a:gridCol w="5250472">
                  <a:extLst>
                    <a:ext uri="{9D8B030D-6E8A-4147-A177-3AD203B41FA5}">
                      <a16:colId xmlns:a16="http://schemas.microsoft.com/office/drawing/2014/main" val="777256154"/>
                    </a:ext>
                  </a:extLst>
                </a:gridCol>
                <a:gridCol w="2027935">
                  <a:extLst>
                    <a:ext uri="{9D8B030D-6E8A-4147-A177-3AD203B41FA5}">
                      <a16:colId xmlns:a16="http://schemas.microsoft.com/office/drawing/2014/main" val="2661500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 Chapter(s)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Wed 8.9.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Course 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80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u="none" dirty="0"/>
                        <a:t>Tue 14.9.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 dirty="0">
                          <a:solidFill>
                            <a:srgbClr val="7030A0"/>
                          </a:solidFill>
                        </a:rPr>
                        <a:t>Introduction to 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 dirty="0"/>
                        <a:t>Chapter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59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u="none" dirty="0"/>
                        <a:t>Tue 21.9.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 dirty="0">
                          <a:solidFill>
                            <a:srgbClr val="7030A0"/>
                          </a:solidFill>
                        </a:rPr>
                        <a:t>Software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 dirty="0"/>
                        <a:t>Chapter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/>
                        <a:t>Mon 27.9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>
                          <a:solidFill>
                            <a:srgbClr val="7030A0"/>
                          </a:solidFill>
                        </a:rPr>
                        <a:t>Agile 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Chapter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8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Tue 5.10.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Requirements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57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 11.10.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Architectural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335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Wed 20.10.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Modeling and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Chapters 5 &amp;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1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 1.11.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Testing &amp;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Chapters 8 &amp;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1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 8.11.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Software Evolution &amp; Configuration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Chapters 9 &amp;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90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 15.11.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Software Project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244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 22.11.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Software Project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11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 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Global 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71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Wed 8.12.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Software Business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36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 13.12.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545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DDB4D9-634C-451D-9FA3-6CC3CF02AACB}"/>
              </a:ext>
            </a:extLst>
          </p:cNvPr>
          <p:cNvSpPr txBox="1"/>
          <p:nvPr/>
        </p:nvSpPr>
        <p:spPr>
          <a:xfrm>
            <a:off x="646176" y="4486656"/>
            <a:ext cx="2157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Teachers: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Maria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Susan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Sami Hyrynsalmi</a:t>
            </a:r>
          </a:p>
        </p:txBody>
      </p:sp>
    </p:spTree>
    <p:extLst>
      <p:ext uri="{BB962C8B-B14F-4D97-AF65-F5344CB8AC3E}">
        <p14:creationId xmlns:p14="http://schemas.microsoft.com/office/powerpoint/2010/main" val="1721832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27DC-7199-49EC-BF24-41B34C96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Lean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BFDB8-7C13-4E4F-9006-F2AD0F6529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7E6D2-0A90-472A-ACF9-F6C1CAA3D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524139"/>
            <a:ext cx="9710105" cy="3949813"/>
          </a:xfrm>
        </p:spPr>
        <p:txBody>
          <a:bodyPr>
            <a:normAutofit/>
          </a:bodyPr>
          <a:lstStyle/>
          <a:p>
            <a:r>
              <a:rPr lang="en-US" sz="1800" dirty="0"/>
              <a:t>Origins from manufacturing – Toyota Production System</a:t>
            </a:r>
          </a:p>
          <a:p>
            <a:pPr lvl="1"/>
            <a:r>
              <a:rPr lang="en-US" sz="1600" dirty="0"/>
              <a:t>Reduced in-process and final inventories</a:t>
            </a:r>
          </a:p>
          <a:p>
            <a:pPr lvl="1"/>
            <a:r>
              <a:rPr lang="en-US" sz="1600" dirty="0"/>
              <a:t>Optimizes the flow</a:t>
            </a:r>
          </a:p>
          <a:p>
            <a:pPr lvl="1"/>
            <a:r>
              <a:rPr lang="en-US" sz="1600" dirty="0"/>
              <a:t>“Pull” instead of “push”</a:t>
            </a:r>
          </a:p>
          <a:p>
            <a:r>
              <a:rPr lang="en-US" sz="1800" dirty="0"/>
              <a:t>Mary and Tom </a:t>
            </a:r>
            <a:r>
              <a:rPr lang="en-US" sz="1800" dirty="0" err="1"/>
              <a:t>Poppendieck’s</a:t>
            </a:r>
            <a:r>
              <a:rPr lang="en-US" sz="1800" dirty="0"/>
              <a:t> book: Lean Software Development, 2003</a:t>
            </a:r>
          </a:p>
          <a:p>
            <a:r>
              <a:rPr lang="en-US" sz="1800" dirty="0"/>
              <a:t>7 principles of Lean Software Development:</a:t>
            </a:r>
          </a:p>
          <a:p>
            <a:pPr lvl="1"/>
            <a:r>
              <a:rPr lang="en-US" sz="1600" dirty="0"/>
              <a:t>Optimize the whole</a:t>
            </a:r>
          </a:p>
          <a:p>
            <a:pPr lvl="1"/>
            <a:r>
              <a:rPr lang="en-US" sz="1600" dirty="0"/>
              <a:t>Eliminate waste</a:t>
            </a:r>
          </a:p>
          <a:p>
            <a:pPr lvl="1"/>
            <a:r>
              <a:rPr lang="en-US" sz="1600" dirty="0"/>
              <a:t>Build quality in</a:t>
            </a:r>
          </a:p>
          <a:p>
            <a:pPr lvl="1"/>
            <a:r>
              <a:rPr lang="en-US" sz="1600" dirty="0"/>
              <a:t>Learn constantly </a:t>
            </a:r>
          </a:p>
          <a:p>
            <a:pPr lvl="1"/>
            <a:r>
              <a:rPr lang="en-US" sz="1600" dirty="0"/>
              <a:t>Deliver fast</a:t>
            </a:r>
          </a:p>
          <a:p>
            <a:pPr lvl="1"/>
            <a:r>
              <a:rPr lang="en-US" sz="1600" dirty="0"/>
              <a:t>Engage everyone</a:t>
            </a:r>
          </a:p>
          <a:p>
            <a:pPr lvl="1"/>
            <a:r>
              <a:rPr lang="en-US" sz="1600" dirty="0"/>
              <a:t>Keep getting better</a:t>
            </a:r>
          </a:p>
        </p:txBody>
      </p:sp>
    </p:spTree>
    <p:extLst>
      <p:ext uri="{BB962C8B-B14F-4D97-AF65-F5344CB8AC3E}">
        <p14:creationId xmlns:p14="http://schemas.microsoft.com/office/powerpoint/2010/main" val="657101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27DC-7199-49EC-BF24-41B34C96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Lean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BFDB8-7C13-4E4F-9006-F2AD0F6529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7E6D2-0A90-472A-ACF9-F6C1CAA3D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524139"/>
            <a:ext cx="9710105" cy="394981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Origins from manufacturing – Toyota Production System</a:t>
            </a:r>
          </a:p>
          <a:p>
            <a:pPr lvl="1"/>
            <a:r>
              <a:rPr lang="en-US" sz="1600" dirty="0"/>
              <a:t>Reduced in-process and final inventories</a:t>
            </a:r>
          </a:p>
          <a:p>
            <a:pPr lvl="1"/>
            <a:r>
              <a:rPr lang="en-US" sz="1600" dirty="0"/>
              <a:t>Optimizes the flow</a:t>
            </a:r>
          </a:p>
          <a:p>
            <a:pPr lvl="1"/>
            <a:r>
              <a:rPr lang="en-US" sz="1600" dirty="0"/>
              <a:t>“Pull” instead of “push”</a:t>
            </a:r>
          </a:p>
          <a:p>
            <a:r>
              <a:rPr lang="en-US" sz="1800" dirty="0"/>
              <a:t>Mary and Tom </a:t>
            </a:r>
            <a:r>
              <a:rPr lang="en-US" sz="1800" dirty="0" err="1"/>
              <a:t>Poppendieck’s</a:t>
            </a:r>
            <a:r>
              <a:rPr lang="en-US" sz="1800" dirty="0"/>
              <a:t> book: Lean Software Development, 2003</a:t>
            </a:r>
          </a:p>
          <a:p>
            <a:r>
              <a:rPr lang="en-US" sz="1800" dirty="0"/>
              <a:t>7 principles of Lean Software Development:</a:t>
            </a:r>
          </a:p>
          <a:p>
            <a:pPr lvl="1"/>
            <a:r>
              <a:rPr lang="en-US" sz="1600" dirty="0"/>
              <a:t>Optimize the whole</a:t>
            </a:r>
          </a:p>
          <a:p>
            <a:pPr lvl="1"/>
            <a:r>
              <a:rPr lang="en-US" sz="1600" dirty="0"/>
              <a:t>Eliminate waste - unnecessary features, lost knowledge, partially done work, handovers…</a:t>
            </a:r>
          </a:p>
          <a:p>
            <a:pPr lvl="1"/>
            <a:r>
              <a:rPr lang="en-US" sz="1600" dirty="0"/>
              <a:t>Build quality in</a:t>
            </a:r>
          </a:p>
          <a:p>
            <a:pPr lvl="1"/>
            <a:r>
              <a:rPr lang="en-US" sz="1600" dirty="0"/>
              <a:t>Learn constantly – explore options &amp;  delay critical decisions to the last responsible moment, and then make decisions based on the best available knowledge at the time &amp; get feedback</a:t>
            </a:r>
          </a:p>
          <a:p>
            <a:pPr lvl="1"/>
            <a:r>
              <a:rPr lang="en-US" sz="1600" dirty="0"/>
              <a:t>Deliver fast</a:t>
            </a:r>
          </a:p>
          <a:p>
            <a:pPr lvl="1"/>
            <a:r>
              <a:rPr lang="en-US" sz="1600" dirty="0"/>
              <a:t>Engage everyone</a:t>
            </a:r>
          </a:p>
          <a:p>
            <a:pPr lvl="1"/>
            <a:r>
              <a:rPr lang="en-US" sz="1600" dirty="0"/>
              <a:t>Keep getting better – practices are a starting point, adapt &amp; improve them</a:t>
            </a:r>
          </a:p>
        </p:txBody>
      </p:sp>
    </p:spTree>
    <p:extLst>
      <p:ext uri="{BB962C8B-B14F-4D97-AF65-F5344CB8AC3E}">
        <p14:creationId xmlns:p14="http://schemas.microsoft.com/office/powerpoint/2010/main" val="2114822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0287-8367-4F5C-A6E6-5FC71077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between Lean and Agile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F5EE8-B241-40F8-9CC3-A5A83102F4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80869-0D3B-4755-A98D-24E2B62C3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https://www.youtube.com/watch?v=aUd3xTdtXqI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3253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D1A1-B489-43AD-A353-4F6C49B1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19789"/>
            <a:ext cx="10515600" cy="468479"/>
          </a:xfrm>
        </p:spPr>
        <p:txBody>
          <a:bodyPr>
            <a:normAutofit fontScale="90000"/>
          </a:bodyPr>
          <a:lstStyle/>
          <a:p>
            <a:r>
              <a:rPr lang="en-US" dirty="0"/>
              <a:t>Essay 3: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Comparison of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Agile and Lean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69775-3E2A-44C3-8ADB-68FB882E28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795451"/>
            <a:ext cx="9710105" cy="3614058"/>
          </a:xfrm>
        </p:spPr>
        <p:txBody>
          <a:bodyPr>
            <a:normAutofit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Write a 750 word essay </a:t>
            </a: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describing and comparing </a:t>
            </a:r>
            <a:r>
              <a:rPr lang="en-US" sz="1800" b="1" u="sng" dirty="0">
                <a:latin typeface="Calibri" panose="020F0502020204030204" pitchFamily="34" charset="0"/>
                <a:ea typeface="Calibri" panose="020F0502020204030204" pitchFamily="34" charset="0"/>
              </a:rPr>
              <a:t>Agile and Lean</a:t>
            </a: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software development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Describe the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basics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each. In particular,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discuss how Agile (e.g. Scrum) and Lean could support each other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While discussing, you can bring in your own opinions, however, remember to state clearly which statement is your opinion and which is based on material (e.g. you can say: “In my opinion…” or “I think that….” or “Based on my experience…”.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 the reading materials (textbook, articles, slides). You may use additional materials (that you have found by yourself), as well.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 referencing according to the guidelines, and try to aim for the 750-word limit. Too short or overly long essays will receive a lower score. For the highest score, your essay should be within the 560-940 word range (within 25%).</a:t>
            </a:r>
          </a:p>
          <a:p>
            <a:pPr marL="457200" lvl="1">
              <a:spcBef>
                <a:spcPts val="0"/>
              </a:spcBef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</a:rPr>
              <a:t>Reference list is NOT included in the word limit</a:t>
            </a:r>
          </a:p>
          <a:p>
            <a:pPr marL="457200" lvl="1">
              <a:spcBef>
                <a:spcPts val="0"/>
              </a:spcBef>
            </a:pP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Remember the importance of referencing, and of avoiding plagiarism.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697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5C99-F9F5-49C7-91D7-1ED702D0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Essay will be graded 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F7900-3CD0-486C-A169-811278F68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A39A3-2595-4AFE-84EA-9D226F824C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Having all the expected elements: description of the methods </a:t>
            </a:r>
            <a:r>
              <a:rPr lang="en-US" sz="24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discussion on how Lean and Agile can support each other</a:t>
            </a:r>
            <a:r>
              <a:rPr lang="en-US" sz="2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quality and understanding shown in the descriptions and discussion.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length, as described above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correct use of referencing. Note that absence of references fails the essay completely, as you are required to reference)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overall assessment of the essay quality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4007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154A1-4C98-424E-8DE8-19444D341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C20F39-C2C1-4083-8700-0BDB5E37E041}"/>
              </a:ext>
            </a:extLst>
          </p:cNvPr>
          <p:cNvSpPr txBox="1"/>
          <p:nvPr/>
        </p:nvSpPr>
        <p:spPr>
          <a:xfrm>
            <a:off x="7113457" y="508140"/>
            <a:ext cx="46281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871271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1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61ED-5A63-4E6F-8B28-8B71BA32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GoaLs</a:t>
            </a:r>
            <a:r>
              <a:rPr lang="en-US" dirty="0"/>
              <a:t> for This lecture: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7F0F1-CCEE-455A-ABC0-1129DD4B70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46B8E-D7BC-422A-A50E-10B1B769D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After this lecture, you know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is agile software engineering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The basics of Scrum and XP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is Lean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99136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262E-0A0A-44FD-9F05-41B65BEF2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84955"/>
            <a:ext cx="5799860" cy="468479"/>
          </a:xfrm>
        </p:spPr>
        <p:txBody>
          <a:bodyPr>
            <a:normAutofit fontScale="90000"/>
          </a:bodyPr>
          <a:lstStyle/>
          <a:p>
            <a:r>
              <a:rPr lang="en-US" dirty="0"/>
              <a:t>Waterfall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1194A-DFAC-4FAE-95BA-4980D304BC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524139"/>
            <a:ext cx="4994365" cy="3647907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The whole application is developed in one go</a:t>
            </a:r>
          </a:p>
          <a:p>
            <a:r>
              <a:rPr lang="en-US" altLang="en-US" sz="2400" dirty="0"/>
              <a:t>Planning and control</a:t>
            </a:r>
          </a:p>
          <a:p>
            <a:r>
              <a:rPr lang="en-US" altLang="en-US" sz="2400" dirty="0"/>
              <a:t>Document driven</a:t>
            </a:r>
          </a:p>
          <a:p>
            <a:r>
              <a:rPr lang="en-US" altLang="en-US" sz="2400" dirty="0"/>
              <a:t>Limited scope for iteration</a:t>
            </a:r>
          </a:p>
          <a:p>
            <a:r>
              <a:rPr lang="en-US" altLang="en-US" sz="2400" dirty="0"/>
              <a:t>Different people in different phases</a:t>
            </a:r>
          </a:p>
          <a:p>
            <a:endParaRPr lang="en-US" sz="2400" dirty="0"/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FF992B61-B33C-41DE-A771-1B88CF2A9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274" y="1585794"/>
            <a:ext cx="1143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400" b="1"/>
              <a:t>Feasibility</a:t>
            </a:r>
          </a:p>
          <a:p>
            <a:pPr algn="ctr"/>
            <a:r>
              <a:rPr lang="fi-FI" altLang="en-US" sz="1400" b="1"/>
              <a:t>study</a:t>
            </a:r>
            <a:endParaRPr lang="en-GB" altLang="en-US" sz="1400" b="1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AF333B12-899A-4D1B-AA0B-AFD8D8345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074" y="2195394"/>
            <a:ext cx="1390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400" b="1"/>
              <a:t>User</a:t>
            </a:r>
          </a:p>
          <a:p>
            <a:pPr algn="ctr"/>
            <a:r>
              <a:rPr lang="fi-FI" altLang="en-US" sz="1400" b="1"/>
              <a:t>requirements</a:t>
            </a:r>
            <a:endParaRPr lang="en-GB" altLang="en-US" sz="1400" b="1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2BB9EEB1-CEF0-410B-AB1B-97AE890E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474" y="2804994"/>
            <a:ext cx="1143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400" b="1"/>
              <a:t>Analysis</a:t>
            </a:r>
            <a:endParaRPr lang="en-GB" altLang="en-US" sz="1400" b="1"/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EC33E8E4-57F0-4F7C-86EC-3B7634BA7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674" y="3414594"/>
            <a:ext cx="1143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400" b="1"/>
              <a:t>System</a:t>
            </a:r>
          </a:p>
          <a:p>
            <a:pPr algn="ctr"/>
            <a:r>
              <a:rPr lang="fi-FI" altLang="en-US" sz="1400" b="1"/>
              <a:t>design</a:t>
            </a:r>
            <a:endParaRPr lang="en-GB" altLang="en-US" sz="1400" b="1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3869E721-4F66-4D9A-8669-5048AA600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674" y="4024194"/>
            <a:ext cx="1143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400" b="1"/>
              <a:t>Program</a:t>
            </a:r>
          </a:p>
          <a:p>
            <a:pPr algn="ctr"/>
            <a:r>
              <a:rPr lang="fi-FI" altLang="en-US" sz="1400" b="1"/>
              <a:t>design</a:t>
            </a:r>
            <a:endParaRPr lang="en-GB" altLang="en-US" sz="1400" b="1"/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id="{54DB0FBC-39E2-4466-9E11-EECB1C3A0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674" y="4633794"/>
            <a:ext cx="1143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400" b="1"/>
              <a:t>Coding</a:t>
            </a:r>
            <a:endParaRPr lang="en-GB" altLang="en-US" sz="1400" b="1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085C2DBA-40BC-4887-B04B-CDB2B3F60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3074" y="5243394"/>
            <a:ext cx="1143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400" b="1"/>
              <a:t>Testing</a:t>
            </a:r>
            <a:endParaRPr lang="en-GB" altLang="en-US" sz="1400" b="1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78857CA8-51BB-4325-A5DA-8173F129D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6474" y="5852994"/>
            <a:ext cx="1143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400" b="1"/>
              <a:t>Operation</a:t>
            </a:r>
            <a:endParaRPr lang="en-GB" altLang="en-US" sz="1400" b="1"/>
          </a:p>
        </p:txBody>
      </p:sp>
      <p:sp>
        <p:nvSpPr>
          <p:cNvPr id="47" name="Line 16">
            <a:extLst>
              <a:ext uri="{FF2B5EF4-FFF2-40B4-BE49-F238E27FC236}">
                <a16:creationId xmlns:a16="http://schemas.microsoft.com/office/drawing/2014/main" id="{5A4D3A65-B101-4654-BC72-D98D9CF21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5274" y="1814394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" name="Line 17">
            <a:extLst>
              <a:ext uri="{FF2B5EF4-FFF2-40B4-BE49-F238E27FC236}">
                <a16:creationId xmlns:a16="http://schemas.microsoft.com/office/drawing/2014/main" id="{B7699F78-9D4E-49A7-AC5B-7E855A4EB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074" y="18143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2A17807-98A8-4952-BAAE-00A88A7BF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8674" y="2423994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" name="Line 22">
            <a:extLst>
              <a:ext uri="{FF2B5EF4-FFF2-40B4-BE49-F238E27FC236}">
                <a16:creationId xmlns:a16="http://schemas.microsoft.com/office/drawing/2014/main" id="{3D4047AD-128F-42C9-9078-76E2DE6EBF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074" y="24239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" name="Line 23">
            <a:extLst>
              <a:ext uri="{FF2B5EF4-FFF2-40B4-BE49-F238E27FC236}">
                <a16:creationId xmlns:a16="http://schemas.microsoft.com/office/drawing/2014/main" id="{B3A53D31-651B-41C0-83F0-9997CC94A61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3474" y="3033594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" name="Line 24">
            <a:extLst>
              <a:ext uri="{FF2B5EF4-FFF2-40B4-BE49-F238E27FC236}">
                <a16:creationId xmlns:a16="http://schemas.microsoft.com/office/drawing/2014/main" id="{2012AA9B-327B-4B73-BE3D-19B18E35A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2074" y="30335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" name="Line 25">
            <a:extLst>
              <a:ext uri="{FF2B5EF4-FFF2-40B4-BE49-F238E27FC236}">
                <a16:creationId xmlns:a16="http://schemas.microsoft.com/office/drawing/2014/main" id="{2AE735A9-BEBD-4F42-92F3-85E8F6BF63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0674" y="3643194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0DF79298-E56B-44B7-A78A-9D3B8565B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9274" y="36431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47AE6901-8E45-4F5C-BBF8-BBB8653DA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1674" y="4252794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21CABEAF-EC18-49C7-B303-6531ADB3F711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2674" y="4862394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" name="Line 29">
            <a:extLst>
              <a:ext uri="{FF2B5EF4-FFF2-40B4-BE49-F238E27FC236}">
                <a16:creationId xmlns:a16="http://schemas.microsoft.com/office/drawing/2014/main" id="{C6B7D916-DB0D-4126-A8BD-DA4801BD7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6074" y="5471994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8" name="Line 31">
            <a:extLst>
              <a:ext uri="{FF2B5EF4-FFF2-40B4-BE49-F238E27FC236}">
                <a16:creationId xmlns:a16="http://schemas.microsoft.com/office/drawing/2014/main" id="{ECA34F9F-C8F6-4339-8059-5F700568F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1274" y="48623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9" name="Line 32">
            <a:extLst>
              <a:ext uri="{FF2B5EF4-FFF2-40B4-BE49-F238E27FC236}">
                <a16:creationId xmlns:a16="http://schemas.microsoft.com/office/drawing/2014/main" id="{C5CDE082-8AEE-494F-993E-006D4CFA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0274" y="42527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" name="Line 33">
            <a:extLst>
              <a:ext uri="{FF2B5EF4-FFF2-40B4-BE49-F238E27FC236}">
                <a16:creationId xmlns:a16="http://schemas.microsoft.com/office/drawing/2014/main" id="{2CBABC00-DCF6-4000-B354-4ECAF9296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84674" y="54719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" name="Line 35">
            <a:extLst>
              <a:ext uri="{FF2B5EF4-FFF2-40B4-BE49-F238E27FC236}">
                <a16:creationId xmlns:a16="http://schemas.microsoft.com/office/drawing/2014/main" id="{783E7A26-5456-4256-9D6C-927BC116F3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8274" y="5471994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2" name="Line 36">
            <a:extLst>
              <a:ext uri="{FF2B5EF4-FFF2-40B4-BE49-F238E27FC236}">
                <a16:creationId xmlns:a16="http://schemas.microsoft.com/office/drawing/2014/main" id="{C94C60DF-EDE3-465B-B8EB-992C30A39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51074" y="4862394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" name="Line 37">
            <a:extLst>
              <a:ext uri="{FF2B5EF4-FFF2-40B4-BE49-F238E27FC236}">
                <a16:creationId xmlns:a16="http://schemas.microsoft.com/office/drawing/2014/main" id="{EBBC0AAC-4745-4233-AC64-0B428C2D8D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0074" y="4328994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4" name="Line 38">
            <a:extLst>
              <a:ext uri="{FF2B5EF4-FFF2-40B4-BE49-F238E27FC236}">
                <a16:creationId xmlns:a16="http://schemas.microsoft.com/office/drawing/2014/main" id="{995D6D93-4CAA-460F-90F5-58ACFDFA64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5274" y="3643194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" name="Line 39">
            <a:extLst>
              <a:ext uri="{FF2B5EF4-FFF2-40B4-BE49-F238E27FC236}">
                <a16:creationId xmlns:a16="http://schemas.microsoft.com/office/drawing/2014/main" id="{D2B7925F-EB9A-4B65-9254-1C0EEF1069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1874" y="3033594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" name="Line 40">
            <a:extLst>
              <a:ext uri="{FF2B5EF4-FFF2-40B4-BE49-F238E27FC236}">
                <a16:creationId xmlns:a16="http://schemas.microsoft.com/office/drawing/2014/main" id="{A1C7052F-E6E6-4572-9F66-035223D032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4674" y="2423994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7" name="Line 41">
            <a:extLst>
              <a:ext uri="{FF2B5EF4-FFF2-40B4-BE49-F238E27FC236}">
                <a16:creationId xmlns:a16="http://schemas.microsoft.com/office/drawing/2014/main" id="{E6438A8F-F7A8-4A2A-8E31-F570F6E181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4674" y="211919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" name="Line 42">
            <a:extLst>
              <a:ext uri="{FF2B5EF4-FFF2-40B4-BE49-F238E27FC236}">
                <a16:creationId xmlns:a16="http://schemas.microsoft.com/office/drawing/2014/main" id="{2AAB4F12-ADE3-4C41-97B0-E3F202B5C5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31874" y="272879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9" name="Line 43">
            <a:extLst>
              <a:ext uri="{FF2B5EF4-FFF2-40B4-BE49-F238E27FC236}">
                <a16:creationId xmlns:a16="http://schemas.microsoft.com/office/drawing/2014/main" id="{BFBC22FA-D377-4D28-BE7C-92C7C9A21E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65274" y="333839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0" name="Line 44">
            <a:extLst>
              <a:ext uri="{FF2B5EF4-FFF2-40B4-BE49-F238E27FC236}">
                <a16:creationId xmlns:a16="http://schemas.microsoft.com/office/drawing/2014/main" id="{74B634FA-762F-46AD-B3F9-524078622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0074" y="39479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" name="Line 45">
            <a:extLst>
              <a:ext uri="{FF2B5EF4-FFF2-40B4-BE49-F238E27FC236}">
                <a16:creationId xmlns:a16="http://schemas.microsoft.com/office/drawing/2014/main" id="{D42FEF37-1710-4D50-889E-0917EDC640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51074" y="455759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" name="Line 46">
            <a:extLst>
              <a:ext uri="{FF2B5EF4-FFF2-40B4-BE49-F238E27FC236}">
                <a16:creationId xmlns:a16="http://schemas.microsoft.com/office/drawing/2014/main" id="{6ADE513A-86F1-49AA-B76D-DEFE366F49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8274" y="516719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FB7B14D-A6E6-4065-BC47-453F1B00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752" y="1416101"/>
            <a:ext cx="2554445" cy="21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C1D8-5328-46B1-8ABB-779B09C2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Iterative and Incremental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BCEDC-E127-4DF0-B783-E0DB29B01D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3FC86-AD10-4AF1-A7A7-358957D13A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6" y="2524139"/>
            <a:ext cx="9710105" cy="39724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1800" dirty="0"/>
              <a:t>The concept of growing a system via iterations: iterative and incremental development (IID)</a:t>
            </a:r>
          </a:p>
          <a:p>
            <a:pPr lvl="1">
              <a:lnSpc>
                <a:spcPct val="100000"/>
              </a:lnSpc>
            </a:pPr>
            <a:r>
              <a:rPr lang="en-US" altLang="en-US" sz="1600" dirty="0"/>
              <a:t>Divide the project into increments</a:t>
            </a:r>
          </a:p>
          <a:p>
            <a:pPr lvl="1">
              <a:lnSpc>
                <a:spcPct val="100000"/>
              </a:lnSpc>
            </a:pPr>
            <a:r>
              <a:rPr lang="en-US" altLang="en-US" sz="1600" dirty="0"/>
              <a:t>Each increment adds functionality</a:t>
            </a:r>
          </a:p>
          <a:p>
            <a:pPr lvl="1">
              <a:lnSpc>
                <a:spcPct val="100000"/>
              </a:lnSpc>
            </a:pPr>
            <a:r>
              <a:rPr lang="en-US" altLang="en-US" sz="1600" dirty="0"/>
              <a:t>Each iteration is a self-contained </a:t>
            </a:r>
            <a:r>
              <a:rPr lang="en-US" altLang="en-US" sz="1600" b="1" dirty="0"/>
              <a:t>mini project</a:t>
            </a:r>
            <a:r>
              <a:rPr lang="en-US" altLang="en-US" sz="1600" dirty="0"/>
              <a:t> composed of activities such as requirements analysis, design, programming and test</a:t>
            </a:r>
          </a:p>
          <a:p>
            <a:pPr lvl="1">
              <a:lnSpc>
                <a:spcPct val="100000"/>
              </a:lnSpc>
            </a:pPr>
            <a:r>
              <a:rPr lang="en-US" altLang="en-US" sz="1600" dirty="0"/>
              <a:t>At the end of the iteration an iteration release: a stable integrated and tested partially complete system</a:t>
            </a:r>
          </a:p>
          <a:p>
            <a:pPr lvl="1">
              <a:lnSpc>
                <a:spcPct val="100000"/>
              </a:lnSpc>
            </a:pPr>
            <a:r>
              <a:rPr lang="en-US" altLang="en-US" sz="1600" dirty="0"/>
              <a:t>Most releases internal, final iteration release is the complete product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Prioritize user requirements</a:t>
            </a:r>
          </a:p>
          <a:p>
            <a:pPr lvl="1">
              <a:lnSpc>
                <a:spcPct val="100000"/>
              </a:lnSpc>
            </a:pPr>
            <a:r>
              <a:rPr lang="en-US" altLang="en-US" sz="2000" b="1" dirty="0"/>
              <a:t>MOSCOW priorities: must, should, could, want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High-priority requirements into early increments</a:t>
            </a:r>
          </a:p>
          <a:p>
            <a:pPr lvl="1">
              <a:lnSpc>
                <a:spcPct val="100000"/>
              </a:lnSpc>
            </a:pPr>
            <a:r>
              <a:rPr lang="en-US" altLang="en-US" sz="2000" b="1" dirty="0"/>
              <a:t>Freeze requirements during each increment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5384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E602-33CB-4834-85F6-287641C0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84955"/>
            <a:ext cx="5673536" cy="468479"/>
          </a:xfrm>
        </p:spPr>
        <p:txBody>
          <a:bodyPr>
            <a:normAutofit fontScale="90000"/>
          </a:bodyPr>
          <a:lstStyle/>
          <a:p>
            <a:r>
              <a:rPr lang="en-US" dirty="0"/>
              <a:t>Timeboxing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D4B0-F946-4043-B2AC-5A5652D3AE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22FDE-9A63-44F7-83E3-33752CDDA1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84368" y="2524139"/>
            <a:ext cx="3774886" cy="3647907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Prioritize features</a:t>
            </a:r>
          </a:p>
          <a:p>
            <a:r>
              <a:rPr lang="en-US" altLang="en-US" sz="2400" dirty="0"/>
              <a:t>Make a release plan</a:t>
            </a:r>
          </a:p>
          <a:p>
            <a:r>
              <a:rPr lang="en-US" altLang="en-US" sz="2400" dirty="0"/>
              <a:t>Plan the contents of the first timebox</a:t>
            </a:r>
          </a:p>
          <a:p>
            <a:r>
              <a:rPr lang="en-US" altLang="en-US" sz="2400" dirty="0"/>
              <a:t>Dates fixed</a:t>
            </a:r>
          </a:p>
          <a:p>
            <a:r>
              <a:rPr lang="en-US" altLang="en-US" sz="2400" dirty="0"/>
              <a:t>Content flexible</a:t>
            </a:r>
          </a:p>
          <a:p>
            <a:endParaRPr lang="en-US" sz="24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B09206-D04D-49E9-A2EB-8C433E188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169" y="4480560"/>
            <a:ext cx="457200" cy="457200"/>
          </a:xfrm>
          <a:prstGeom prst="rect">
            <a:avLst/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62BBFE-DF11-4602-90E8-878C6C811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9969" y="4328160"/>
            <a:ext cx="609600" cy="609600"/>
          </a:xfrm>
          <a:prstGeom prst="rect">
            <a:avLst/>
          </a:prstGeom>
          <a:solidFill>
            <a:srgbClr val="ADA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28C4B90-5348-4274-B5FF-04F8903CF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169" y="4023360"/>
            <a:ext cx="914400" cy="914400"/>
          </a:xfrm>
          <a:prstGeom prst="rect">
            <a:avLst/>
          </a:prstGeom>
          <a:solidFill>
            <a:srgbClr val="595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C56949E-7A6C-4200-95DE-36A09BD3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5169" y="3870960"/>
            <a:ext cx="1143000" cy="10668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B032B7AC-AED3-4C1F-BBEE-889AF9207D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2169" y="5242560"/>
            <a:ext cx="640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DF850FA-BC7B-4769-B1F1-AD9E7B327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32969" y="524256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6B9B73C-9B26-42F8-A56C-E56416F92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2969" y="4175760"/>
            <a:ext cx="762000" cy="762000"/>
          </a:xfrm>
          <a:prstGeom prst="rect">
            <a:avLst/>
          </a:prstGeom>
          <a:solidFill>
            <a:srgbClr val="8B8B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B7B190CD-2DC0-4CF9-A1EF-A66AD0A02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569" y="5699760"/>
            <a:ext cx="10033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/>
              <a:t>Starting</a:t>
            </a:r>
          </a:p>
          <a:p>
            <a:r>
              <a:rPr lang="en-US" altLang="en-US" sz="1600"/>
              <a:t>date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DEC7720F-94F3-4CEC-B39E-E4B1A555F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2369" y="5699760"/>
            <a:ext cx="15430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/>
              <a:t>Predefined</a:t>
            </a:r>
          </a:p>
          <a:p>
            <a:r>
              <a:rPr lang="en-US" altLang="en-US" sz="1600"/>
              <a:t>Delivery date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426A17E2-9A17-489A-BFE1-3C16E2D4BD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2169" y="531876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A205D87C-8832-4DE8-AEF2-D499112F4C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80569" y="531876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D0012AE7-4D92-4397-B0AE-00CDAF414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569" y="3718560"/>
            <a:ext cx="1049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Release 3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39E021F5-3BAA-4E69-A999-412AC6F32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369" y="4023360"/>
            <a:ext cx="1049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Release 1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187BF56A-4BA1-4802-B36C-08420CFCA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769" y="3566160"/>
            <a:ext cx="1049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Release 4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4C26A627-A7F4-4AE4-B8D8-7268F98AC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369" y="3870960"/>
            <a:ext cx="1049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Release 2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D200AEBC-EAEC-4ECA-85CE-6DFC20FD4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169" y="3413760"/>
            <a:ext cx="1049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Release 5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B476AD1B-2E94-4083-A3F0-94F313B96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569" y="2194560"/>
            <a:ext cx="2995613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/>
              <a:t>Plan B:</a:t>
            </a:r>
            <a:endParaRPr lang="en-US" altLang="en-US" sz="1600" dirty="0"/>
          </a:p>
          <a:p>
            <a:r>
              <a:rPr lang="en-US" altLang="en-US" sz="1600" dirty="0"/>
              <a:t>project’s outcome if</a:t>
            </a:r>
          </a:p>
          <a:p>
            <a:r>
              <a:rPr lang="en-US" altLang="en-US" sz="1600" dirty="0"/>
              <a:t>everything does not go fine</a:t>
            </a:r>
          </a:p>
          <a:p>
            <a:endParaRPr lang="en-US" altLang="en-US" sz="1600" dirty="0"/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D92DB495-E83C-4449-961D-80AC7E812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8969" y="1661160"/>
            <a:ext cx="2286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b="1"/>
              <a:t>Plan A:</a:t>
            </a:r>
            <a:r>
              <a:rPr lang="en-US" altLang="en-US" sz="1600"/>
              <a:t> </a:t>
            </a:r>
          </a:p>
          <a:p>
            <a:r>
              <a:rPr lang="en-US" altLang="en-US" sz="1600"/>
              <a:t>project’s outcome if</a:t>
            </a:r>
          </a:p>
          <a:p>
            <a:r>
              <a:rPr lang="en-US" altLang="en-US" sz="1600"/>
              <a:t>everything goes fine</a:t>
            </a: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99575764-C62E-4B3F-BE8D-67336107F9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18569" y="272796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9E19F819-C892-4B6C-913B-75874ED959C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8369" y="303276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2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C4A3-4684-4427-833E-4FDA924E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4512C-B454-4263-9A68-0E15D5ABC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3651F-9770-4D46-9646-A5894CD77A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527" y="2524139"/>
            <a:ext cx="3442497" cy="358405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What comes to your mind when you hear term “Agile”?</a:t>
            </a:r>
          </a:p>
          <a:p>
            <a:r>
              <a:rPr lang="en-US" sz="2800" dirty="0"/>
              <a:t>Discuss with your pair</a:t>
            </a:r>
          </a:p>
          <a:p>
            <a:r>
              <a:rPr lang="en-US" sz="2800" dirty="0"/>
              <a:t>History of Lean and Agile (7 min): </a:t>
            </a:r>
            <a:r>
              <a:rPr lang="en-US" sz="2800" dirty="0">
                <a:hlinkClick r:id="rId2"/>
              </a:rPr>
              <a:t>https://www.youtube.com/watch?v=WKIy8nssMQc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96A1B-B15A-4308-BDC6-EE752B9A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2119194"/>
            <a:ext cx="6631081" cy="38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DBBE-60EC-449B-B006-2697C4E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A2254-C8C4-42FD-9945-2ED5AC574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4" y="1529803"/>
            <a:ext cx="4321175" cy="184448"/>
          </a:xfrm>
        </p:spPr>
        <p:txBody>
          <a:bodyPr/>
          <a:lstStyle/>
          <a:p>
            <a:r>
              <a:rPr lang="en-US" sz="1600" b="1" dirty="0"/>
              <a:t>Agile - </a:t>
            </a:r>
            <a:r>
              <a:rPr lang="en-US" sz="1600" b="1" i="0" dirty="0">
                <a:effectLst/>
                <a:latin typeface="sofia-pro"/>
              </a:rPr>
              <a:t> ability to create and respond to change.</a:t>
            </a:r>
            <a:endParaRPr lang="en-US" sz="1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B7288-1B2C-47DF-8A9F-F85D3494AC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6320" y="2524139"/>
            <a:ext cx="4657343" cy="396200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Several Methods under one “Umbrella”</a:t>
            </a:r>
          </a:p>
          <a:p>
            <a:r>
              <a:rPr lang="en-US" sz="2000" dirty="0"/>
              <a:t>According to Agile Alliance: “</a:t>
            </a:r>
            <a:r>
              <a:rPr lang="en-US" sz="2400" b="0" i="0" dirty="0">
                <a:effectLst/>
                <a:latin typeface="sofia-pro"/>
              </a:rPr>
              <a:t>Agile software development is an umbrella term for a set of frameworks and practices based on the values and principles expressed in the </a:t>
            </a:r>
            <a:r>
              <a:rPr lang="en-US" sz="2400" b="0" i="0" u="none" strike="noStrike" dirty="0">
                <a:effectLst/>
                <a:latin typeface="sofia-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Manifesto for Agile Software Development </a:t>
            </a:r>
            <a:r>
              <a:rPr lang="en-US" sz="2400" b="0" i="0" dirty="0">
                <a:effectLst/>
                <a:latin typeface="sofia-pro"/>
              </a:rPr>
              <a:t>and the </a:t>
            </a:r>
            <a:r>
              <a:rPr lang="en-US" sz="2400" b="0" i="0" u="none" strike="noStrike" dirty="0">
                <a:effectLst/>
                <a:latin typeface="sofia-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 Principles</a:t>
            </a:r>
            <a:r>
              <a:rPr lang="en-US" sz="2400" b="0" i="0" dirty="0">
                <a:effectLst/>
                <a:latin typeface="sofia-pro"/>
              </a:rPr>
              <a:t> behind it.”</a:t>
            </a:r>
            <a:endParaRPr lang="en-US" sz="2000" dirty="0"/>
          </a:p>
          <a:p>
            <a:r>
              <a:rPr lang="en-US" sz="2000" dirty="0"/>
              <a:t>Originally designed for small, under 50 person projects</a:t>
            </a:r>
          </a:p>
          <a:p>
            <a:r>
              <a:rPr lang="en-US" sz="2000" dirty="0"/>
              <a:t>Nowadays also big organizations take into use – Scaling methods (e.g. </a:t>
            </a:r>
            <a:r>
              <a:rPr lang="en-US" sz="2000" dirty="0" err="1"/>
              <a:t>LeSS</a:t>
            </a:r>
            <a:r>
              <a:rPr lang="en-US" sz="2000" dirty="0"/>
              <a:t>, </a:t>
            </a:r>
            <a:r>
              <a:rPr lang="en-US" sz="2000" dirty="0" err="1"/>
              <a:t>SAFe</a:t>
            </a:r>
            <a:r>
              <a:rPr lang="en-US" sz="2000" dirty="0"/>
              <a:t>, DAD, Spotify model)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E0875-C7E5-4D35-9598-C4466CC8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31" y="2218944"/>
            <a:ext cx="5884348" cy="38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6389"/>
      </p:ext>
    </p:extLst>
  </p:cSld>
  <p:clrMapOvr>
    <a:masterClrMapping/>
  </p:clrMapOvr>
</p:sld>
</file>

<file path=ppt/theme/theme1.xml><?xml version="1.0" encoding="utf-8"?>
<a:theme xmlns:a="http://schemas.openxmlformats.org/drawingml/2006/main" name="LUT Presentation">
  <a:themeElements>
    <a:clrScheme name="LU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3B900"/>
      </a:accent1>
      <a:accent2>
        <a:srgbClr val="EDB831"/>
      </a:accent2>
      <a:accent3>
        <a:srgbClr val="ED174D"/>
      </a:accent3>
      <a:accent4>
        <a:srgbClr val="237F00"/>
      </a:accent4>
      <a:accent5>
        <a:srgbClr val="FF8620"/>
      </a:accent5>
      <a:accent6>
        <a:srgbClr val="ED7F7C"/>
      </a:accent6>
      <a:hlink>
        <a:srgbClr val="058A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0d6b34ab5774f48b54ebc3ab56b5f0f xmlns="860501af-f85d-4bf7-b615-e4522cc7c3ae">
      <Terms xmlns="http://schemas.microsoft.com/office/infopath/2007/PartnerControls">
        <TermInfo xmlns="http://schemas.microsoft.com/office/infopath/2007/PartnerControls">
          <TermName xmlns="http://schemas.microsoft.com/office/infopath/2007/PartnerControls">Esitys</TermName>
          <TermId xmlns="http://schemas.microsoft.com/office/infopath/2007/PartnerControls">a8b2bc3c-e21c-45b3-ac0d-1e4be550bc10</TermId>
        </TermInfo>
      </Terms>
    </n0d6b34ab5774f48b54ebc3ab56b5f0f>
    <TaxCatchAll xmlns="860501af-f85d-4bf7-b615-e4522cc7c3ae">
      <Value>30</Value>
      <Value>33</Value>
    </TaxCatchAll>
    <ee353e260fe24878a55ec1dcbe42fb42 xmlns="860501af-f85d-4bf7-b615-e4522cc7c3a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Viestintä</TermName>
          <TermId xmlns="http://schemas.microsoft.com/office/infopath/2007/PartnerControls">9b02cd0d-b40d-4d4c-989a-ef466ae7331a</TermId>
        </TermInfo>
      </Terms>
    </ee353e260fe24878a55ec1dcbe42fb42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LUT Dokumentti" ma:contentTypeID="0x010100A263FC25051C9649B8C3E095A090B4E100AF851BC56FCF374DAE887A8671E9C90C" ma:contentTypeVersion="5" ma:contentTypeDescription="" ma:contentTypeScope="" ma:versionID="f4fe6a19826d1682fbe5b6c17655a4e5">
  <xsd:schema xmlns:xsd="http://www.w3.org/2001/XMLSchema" xmlns:xs="http://www.w3.org/2001/XMLSchema" xmlns:p="http://schemas.microsoft.com/office/2006/metadata/properties" xmlns:ns2="860501af-f85d-4bf7-b615-e4522cc7c3ae" targetNamespace="http://schemas.microsoft.com/office/2006/metadata/properties" ma:root="true" ma:fieldsID="e1a72599b7b60919998f0547072b967c" ns2:_="">
    <xsd:import namespace="860501af-f85d-4bf7-b615-e4522cc7c3ae"/>
    <xsd:element name="properties">
      <xsd:complexType>
        <xsd:sequence>
          <xsd:element name="documentManagement">
            <xsd:complexType>
              <xsd:all>
                <xsd:element ref="ns2:ee353e260fe24878a55ec1dcbe42fb42" minOccurs="0"/>
                <xsd:element ref="ns2:TaxCatchAll" minOccurs="0"/>
                <xsd:element ref="ns2:TaxCatchAllLabel" minOccurs="0"/>
                <xsd:element ref="ns2:n0d6b34ab5774f48b54ebc3ab56b5f0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0501af-f85d-4bf7-b615-e4522cc7c3ae" elementFormDefault="qualified">
    <xsd:import namespace="http://schemas.microsoft.com/office/2006/documentManagement/types"/>
    <xsd:import namespace="http://schemas.microsoft.com/office/infopath/2007/PartnerControls"/>
    <xsd:element name="ee353e260fe24878a55ec1dcbe42fb42" ma:index="8" nillable="true" ma:taxonomy="true" ma:internalName="ee353e260fe24878a55ec1dcbe42fb42" ma:taxonomyFieldName="Kategoria" ma:displayName="Kategoria" ma:default="" ma:fieldId="{ee353e26-0fe2-4878-a55e-c1dcbe42fb42}" ma:taxonomyMulti="true" ma:sspId="3978a54a-7bf8-4648-88d3-e33103d6c039" ma:termSetId="fe3fba03-e69b-4e1a-bead-d9c3e9ec81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289d6c51-5859-4627-aa78-0b25c62d76a8}" ma:internalName="TaxCatchAll" ma:showField="CatchAllData" ma:web="860501af-f85d-4bf7-b615-e4522cc7c3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289d6c51-5859-4627-aa78-0b25c62d76a8}" ma:internalName="TaxCatchAllLabel" ma:readOnly="true" ma:showField="CatchAllDataLabel" ma:web="860501af-f85d-4bf7-b615-e4522cc7c3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0d6b34ab5774f48b54ebc3ab56b5f0f" ma:index="12" nillable="true" ma:taxonomy="true" ma:internalName="n0d6b34ab5774f48b54ebc3ab56b5f0f" ma:taxonomyFieldName="Dokumenttityyppi" ma:displayName="Dokumenttityyppi" ma:default="" ma:fieldId="{70d6b34a-b577-4f48-b54e-bc3ab56b5f0f}" ma:sspId="3978a54a-7bf8-4648-88d3-e33103d6c039" ma:termSetId="56836571-882b-4dd4-a2e2-32fab5508e5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78189D-FE94-4C3C-BE92-5921C6E5D051}">
  <ds:schemaRefs>
    <ds:schemaRef ds:uri="http://www.w3.org/XML/1998/namespace"/>
    <ds:schemaRef ds:uri="860501af-f85d-4bf7-b615-e4522cc7c3ae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BD8187B-65EB-4AA9-89E6-C310C8DBED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CECE9F-021D-4DDB-976F-E85151B2C3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0501af-f85d-4bf7-b615-e4522cc7c3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9055</TotalTime>
  <Words>1940</Words>
  <Application>Microsoft Office PowerPoint</Application>
  <PresentationFormat>Widescreen</PresentationFormat>
  <Paragraphs>322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</vt:lpstr>
      <vt:lpstr>Calibri</vt:lpstr>
      <vt:lpstr>Helvetica Neue</vt:lpstr>
      <vt:lpstr>Segoe UI</vt:lpstr>
      <vt:lpstr>sofia-pro</vt:lpstr>
      <vt:lpstr>Wingdings</vt:lpstr>
      <vt:lpstr>LUT Presentation</vt:lpstr>
      <vt:lpstr>PowerPoint Presentation</vt:lpstr>
      <vt:lpstr>Agile Software Engineering </vt:lpstr>
      <vt:lpstr>Course  Lecture Schedule</vt:lpstr>
      <vt:lpstr>GoaLs for This lecture:</vt:lpstr>
      <vt:lpstr>Waterfall</vt:lpstr>
      <vt:lpstr>Iterative and Incremental Development</vt:lpstr>
      <vt:lpstr>Timeboxing</vt:lpstr>
      <vt:lpstr>Agile</vt:lpstr>
      <vt:lpstr>Agile Methods</vt:lpstr>
      <vt:lpstr>PowerPoint Presentation</vt:lpstr>
      <vt:lpstr>PowerPoint Presentation</vt:lpstr>
      <vt:lpstr>XP – Extreme Programming</vt:lpstr>
      <vt:lpstr>XP – Extreme Programming</vt:lpstr>
      <vt:lpstr>Scrum</vt:lpstr>
      <vt:lpstr>Introduction to Scrum</vt:lpstr>
      <vt:lpstr>PowerPoint Presentation</vt:lpstr>
      <vt:lpstr>PowerPoint Presentation</vt:lpstr>
      <vt:lpstr>PowerPoint Presentation</vt:lpstr>
      <vt:lpstr>Scrum Team</vt:lpstr>
      <vt:lpstr>Scrum Master</vt:lpstr>
      <vt:lpstr>Product Owner</vt:lpstr>
      <vt:lpstr>Scrum Artifacts</vt:lpstr>
      <vt:lpstr>Backlog Items</vt:lpstr>
      <vt:lpstr>Scrum Events</vt:lpstr>
      <vt:lpstr>Sprint</vt:lpstr>
      <vt:lpstr>Sprint Planning</vt:lpstr>
      <vt:lpstr>Daily Scrum / (Daily Stand-up)</vt:lpstr>
      <vt:lpstr>Sprint Review</vt:lpstr>
      <vt:lpstr>Sprint Retrospective</vt:lpstr>
      <vt:lpstr>Lean Software Development</vt:lpstr>
      <vt:lpstr>Lean Software Development</vt:lpstr>
      <vt:lpstr>Difference between Lean and Agile</vt:lpstr>
      <vt:lpstr>Essay 3: Comparison of Agile and Lean</vt:lpstr>
      <vt:lpstr>Essay will be graded on: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Teemu Leinonen</dc:creator>
  <cp:lastModifiedBy>Maria Paasivaara</cp:lastModifiedBy>
  <cp:revision>56</cp:revision>
  <dcterms:created xsi:type="dcterms:W3CDTF">2020-04-24T09:03:18Z</dcterms:created>
  <dcterms:modified xsi:type="dcterms:W3CDTF">2021-09-27T09:33:12Z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0x010100A263FC25051C9649B8C3E095A090B4E100AF851BC56FCF374DAE887A8671E9C90C</vt:lpwstr>
  </property>
  <property fmtid="{D5CDD505-2E9C-101B-9397-08002B2CF9AE}" pid="3" name="Kategoria">
    <vt:lpwstr>33;#Viestintä|9b02cd0d-b40d-4d4c-989a-ef466ae7331a</vt:lpwstr>
  </property>
  <property fmtid="{D5CDD505-2E9C-101B-9397-08002B2CF9AE}" pid="4" name="Dokumenttityyppi">
    <vt:lpwstr>30;#Esitys|a8b2bc3c-e21c-45b3-ac0d-1e4be550bc10</vt:lpwstr>
  </property>
</Properties>
</file>